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70" r:id="rId2"/>
    <p:sldId id="491" r:id="rId3"/>
    <p:sldId id="474" r:id="rId4"/>
    <p:sldId id="492" r:id="rId5"/>
    <p:sldId id="494" r:id="rId6"/>
    <p:sldId id="524" r:id="rId7"/>
    <p:sldId id="466" r:id="rId8"/>
    <p:sldId id="496" r:id="rId9"/>
    <p:sldId id="499" r:id="rId10"/>
    <p:sldId id="500" r:id="rId11"/>
    <p:sldId id="502" r:id="rId12"/>
    <p:sldId id="501" r:id="rId13"/>
    <p:sldId id="484" r:id="rId14"/>
    <p:sldId id="498" r:id="rId15"/>
    <p:sldId id="354" r:id="rId16"/>
    <p:sldId id="511" r:id="rId17"/>
    <p:sldId id="504" r:id="rId18"/>
    <p:sldId id="512" r:id="rId19"/>
    <p:sldId id="486" r:id="rId20"/>
    <p:sldId id="513" r:id="rId21"/>
    <p:sldId id="505" r:id="rId22"/>
    <p:sldId id="515" r:id="rId23"/>
    <p:sldId id="518" r:id="rId24"/>
    <p:sldId id="478" r:id="rId25"/>
    <p:sldId id="439" r:id="rId26"/>
    <p:sldId id="506" r:id="rId27"/>
    <p:sldId id="523" r:id="rId28"/>
    <p:sldId id="507" r:id="rId29"/>
    <p:sldId id="508" r:id="rId30"/>
    <p:sldId id="509" r:id="rId31"/>
    <p:sldId id="510" r:id="rId32"/>
    <p:sldId id="483" r:id="rId33"/>
    <p:sldId id="521" r:id="rId34"/>
    <p:sldId id="520" r:id="rId35"/>
  </p:sldIdLst>
  <p:sldSz cx="9144000" cy="6858000" type="screen4x3"/>
  <p:notesSz cx="6669088" cy="9896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0000"/>
    <a:srgbClr val="FF6600"/>
    <a:srgbClr val="FFFF00"/>
    <a:srgbClr val="CC0099"/>
    <a:srgbClr val="5F5F5F"/>
    <a:srgbClr val="6600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6263" autoAdjust="0"/>
    <p:restoredTop sz="94686" autoAdjust="0"/>
  </p:normalViewPr>
  <p:slideViewPr>
    <p:cSldViewPr>
      <p:cViewPr>
        <p:scale>
          <a:sx n="98" d="100"/>
          <a:sy n="98" d="100"/>
        </p:scale>
        <p:origin x="-9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117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0117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B8C6092-53D1-4DAF-8BB3-0E58934233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4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742950"/>
            <a:ext cx="4946650" cy="370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00588"/>
            <a:ext cx="4891088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117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0117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DCE82C4-D8F4-4049-9D92-B4DA36648D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28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5B56E-81CB-4C09-8E27-6A9D5C917272}" type="slidenum">
              <a:rPr lang="en-GB"/>
              <a:pPr/>
              <a:t>15</a:t>
            </a:fld>
            <a:endParaRPr lang="en-GB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00588"/>
            <a:ext cx="5335588" cy="445293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50CD4-C450-4288-8647-B8D5B6F32C19}" type="slidenum">
              <a:rPr lang="en-GB"/>
              <a:pPr/>
              <a:t>19</a:t>
            </a:fld>
            <a:endParaRPr lang="en-GB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39775"/>
            <a:ext cx="4951413" cy="3713163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00588"/>
            <a:ext cx="4891088" cy="44561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90F8C-4280-47B3-B593-DD57E38ECE10}" type="slidenum">
              <a:rPr lang="en-GB"/>
              <a:pPr/>
              <a:t>22</a:t>
            </a:fld>
            <a:endParaRPr lang="en-GB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00588"/>
            <a:ext cx="5335588" cy="445293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B6071-BFDC-44B3-9DFC-7BDCDE28F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3A9E3-B3F2-4D82-81F0-274DD319F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2E0BC-29CB-44B8-B755-2F71E9074D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D65220-4AD0-473C-A7C6-E42C0D042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DCAD1C-8905-4A7E-9AA7-5D7E5DF34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825E7-5B46-45B4-BC12-31B23F29D1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15FE6-0C28-4C9A-B9A5-C1FCD9CD4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AB3C-C0D5-4259-AFAE-1708FB33D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68CE9-2DE2-445A-A643-26C347FA7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8F0A-55C1-423F-BD3D-086E40453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AB63C-95F4-46F9-AB5A-7F39787D5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95048-0CE9-4F2C-B72E-9C57A3E59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39EBE-1262-4FD6-AE70-D0E432D19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D1F266CE-1FFD-4BFC-A7FA-9691C24652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25538"/>
            <a:ext cx="8424862" cy="1873250"/>
          </a:xfrm>
        </p:spPr>
        <p:txBody>
          <a:bodyPr/>
          <a:lstStyle/>
          <a:p>
            <a:r>
              <a:rPr lang="en-GB" sz="3600">
                <a:latin typeface="Arial Black" pitchFamily="34" charset="0"/>
              </a:rPr>
              <a:t>Making and demonstrating research and evaluation impact (in an era of austerity)</a:t>
            </a:r>
            <a:endParaRPr lang="en-US" sz="3600">
              <a:latin typeface="Arial Black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357563"/>
            <a:ext cx="4608512" cy="792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>
                <a:latin typeface="Arial" charset="0"/>
              </a:rPr>
              <a:t>Sandra Nutley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6711950" y="409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GB" sz="1800">
              <a:latin typeface="Arial" charset="0"/>
            </a:endParaRPr>
          </a:p>
        </p:txBody>
      </p:sp>
      <p:pic>
        <p:nvPicPr>
          <p:cNvPr id="1546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292600"/>
            <a:ext cx="799306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611188" y="836613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Times New Roman" pitchFamily="18" charset="0"/>
            </a:endParaRP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5076825" y="836613"/>
            <a:ext cx="158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838200"/>
          </a:xfrm>
        </p:spPr>
        <p:txBody>
          <a:bodyPr/>
          <a:lstStyle/>
          <a:p>
            <a:r>
              <a:rPr lang="en-GB" b="1">
                <a:latin typeface="Arial Narrow" pitchFamily="34" charset="0"/>
              </a:rPr>
              <a:t>Research used in many ways</a:t>
            </a:r>
          </a:p>
        </p:txBody>
      </p:sp>
      <p:grpSp>
        <p:nvGrpSpPr>
          <p:cNvPr id="335875" name="Group 3"/>
          <p:cNvGrpSpPr>
            <a:grpSpLocks/>
          </p:cNvGrpSpPr>
          <p:nvPr/>
        </p:nvGrpSpPr>
        <p:grpSpPr bwMode="auto">
          <a:xfrm>
            <a:off x="609600" y="2054225"/>
            <a:ext cx="5638800" cy="2619375"/>
            <a:chOff x="384" y="1294"/>
            <a:chExt cx="3552" cy="1650"/>
          </a:xfrm>
        </p:grpSpPr>
        <p:grpSp>
          <p:nvGrpSpPr>
            <p:cNvPr id="335876" name="Group 4"/>
            <p:cNvGrpSpPr>
              <a:grpSpLocks/>
            </p:cNvGrpSpPr>
            <p:nvPr/>
          </p:nvGrpSpPr>
          <p:grpSpPr bwMode="auto">
            <a:xfrm>
              <a:off x="384" y="1663"/>
              <a:ext cx="1008" cy="1281"/>
              <a:chOff x="384" y="1663"/>
              <a:chExt cx="1008" cy="1281"/>
            </a:xfrm>
          </p:grpSpPr>
          <p:sp>
            <p:nvSpPr>
              <p:cNvPr id="335877" name="Text Box 5"/>
              <p:cNvSpPr txBox="1">
                <a:spLocks noChangeArrowheads="1"/>
              </p:cNvSpPr>
              <p:nvPr/>
            </p:nvSpPr>
            <p:spPr bwMode="auto">
              <a:xfrm>
                <a:off x="384" y="1663"/>
                <a:ext cx="10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>
                    <a:latin typeface="Times New Roman" pitchFamily="18" charset="0"/>
                  </a:rPr>
                  <a:t>Awareness</a:t>
                </a:r>
                <a:endParaRPr lang="en-GB">
                  <a:latin typeface="Times New Roman" pitchFamily="18" charset="0"/>
                </a:endParaRPr>
              </a:p>
            </p:txBody>
          </p:sp>
          <p:sp>
            <p:nvSpPr>
              <p:cNvPr id="335878" name="Text Box 6"/>
              <p:cNvSpPr txBox="1">
                <a:spLocks noChangeArrowheads="1"/>
              </p:cNvSpPr>
              <p:nvPr/>
            </p:nvSpPr>
            <p:spPr bwMode="auto">
              <a:xfrm>
                <a:off x="432" y="2688"/>
                <a:ext cx="860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000">
                    <a:latin typeface="Times New Roman" pitchFamily="18" charset="0"/>
                  </a:rPr>
                  <a:t>Knowledge</a:t>
                </a:r>
                <a:endParaRPr lang="en-GB">
                  <a:latin typeface="Times New Roman" pitchFamily="18" charset="0"/>
                </a:endParaRPr>
              </a:p>
            </p:txBody>
          </p:sp>
        </p:grpSp>
        <p:grpSp>
          <p:nvGrpSpPr>
            <p:cNvPr id="335879" name="Group 7"/>
            <p:cNvGrpSpPr>
              <a:grpSpLocks/>
            </p:cNvGrpSpPr>
            <p:nvPr/>
          </p:nvGrpSpPr>
          <p:grpSpPr bwMode="auto">
            <a:xfrm>
              <a:off x="1296" y="1294"/>
              <a:ext cx="2640" cy="1650"/>
              <a:chOff x="1296" y="1294"/>
              <a:chExt cx="2640" cy="1650"/>
            </a:xfrm>
          </p:grpSpPr>
          <p:sp>
            <p:nvSpPr>
              <p:cNvPr id="335880" name="Text Box 8"/>
              <p:cNvSpPr txBox="1">
                <a:spLocks noChangeArrowheads="1"/>
              </p:cNvSpPr>
              <p:nvPr/>
            </p:nvSpPr>
            <p:spPr bwMode="auto">
              <a:xfrm>
                <a:off x="2496" y="1433"/>
                <a:ext cx="144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>
                    <a:latin typeface="Times New Roman" pitchFamily="18" charset="0"/>
                  </a:rPr>
                  <a:t>Changing attitudes, perceptions, ideas</a:t>
                </a:r>
                <a:endParaRPr lang="en-GB">
                  <a:latin typeface="Times New Roman" pitchFamily="18" charset="0"/>
                </a:endParaRPr>
              </a:p>
            </p:txBody>
          </p:sp>
          <p:grpSp>
            <p:nvGrpSpPr>
              <p:cNvPr id="335881" name="Group 9"/>
              <p:cNvGrpSpPr>
                <a:grpSpLocks/>
              </p:cNvGrpSpPr>
              <p:nvPr/>
            </p:nvGrpSpPr>
            <p:grpSpPr bwMode="auto">
              <a:xfrm>
                <a:off x="1296" y="1294"/>
                <a:ext cx="1296" cy="1650"/>
                <a:chOff x="1296" y="1294"/>
                <a:chExt cx="1296" cy="1650"/>
              </a:xfrm>
            </p:grpSpPr>
            <p:sp>
              <p:nvSpPr>
                <p:cNvPr id="33588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96" y="1294"/>
                  <a:ext cx="1296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2000">
                      <a:latin typeface="Times New Roman" pitchFamily="18" charset="0"/>
                    </a:rPr>
                    <a:t>Knowledge &amp; understanding</a:t>
                  </a:r>
                  <a:endParaRPr lang="en-GB">
                    <a:latin typeface="Times New Roman" pitchFamily="18" charset="0"/>
                  </a:endParaRPr>
                </a:p>
              </p:txBody>
            </p:sp>
            <p:sp>
              <p:nvSpPr>
                <p:cNvPr id="33588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680" y="2688"/>
                  <a:ext cx="814" cy="25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2000">
                      <a:latin typeface="Times New Roman" pitchFamily="18" charset="0"/>
                    </a:rPr>
                    <a:t>Persuasion</a:t>
                  </a:r>
                  <a:endParaRPr lang="en-GB"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35884" name="Group 12"/>
          <p:cNvGrpSpPr>
            <a:grpSpLocks/>
          </p:cNvGrpSpPr>
          <p:nvPr/>
        </p:nvGrpSpPr>
        <p:grpSpPr bwMode="auto">
          <a:xfrm>
            <a:off x="4724400" y="1981200"/>
            <a:ext cx="3810000" cy="3530600"/>
            <a:chOff x="2976" y="1248"/>
            <a:chExt cx="2400" cy="2224"/>
          </a:xfrm>
        </p:grpSpPr>
        <p:sp>
          <p:nvSpPr>
            <p:cNvPr id="335885" name="Text Box 13"/>
            <p:cNvSpPr txBox="1">
              <a:spLocks noChangeArrowheads="1"/>
            </p:cNvSpPr>
            <p:nvPr/>
          </p:nvSpPr>
          <p:spPr bwMode="auto">
            <a:xfrm>
              <a:off x="3984" y="1248"/>
              <a:ext cx="13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latin typeface="Times New Roman" pitchFamily="18" charset="0"/>
                </a:rPr>
                <a:t>Practice &amp; policy changes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335886" name="Text Box 14"/>
            <p:cNvSpPr txBox="1">
              <a:spLocks noChangeArrowheads="1"/>
            </p:cNvSpPr>
            <p:nvPr/>
          </p:nvSpPr>
          <p:spPr bwMode="auto">
            <a:xfrm>
              <a:off x="2976" y="2688"/>
              <a:ext cx="69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Times New Roman" pitchFamily="18" charset="0"/>
                </a:rPr>
                <a:t>Decision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335887" name="Text Box 15"/>
            <p:cNvSpPr txBox="1">
              <a:spLocks noChangeArrowheads="1"/>
            </p:cNvSpPr>
            <p:nvPr/>
          </p:nvSpPr>
          <p:spPr bwMode="auto">
            <a:xfrm>
              <a:off x="4032" y="2688"/>
              <a:ext cx="11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Times New Roman" pitchFamily="18" charset="0"/>
                </a:rPr>
                <a:t>Implementation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335888" name="Text Box 16"/>
            <p:cNvSpPr txBox="1">
              <a:spLocks noChangeArrowheads="1"/>
            </p:cNvSpPr>
            <p:nvPr/>
          </p:nvSpPr>
          <p:spPr bwMode="auto">
            <a:xfrm>
              <a:off x="4032" y="3024"/>
              <a:ext cx="1018" cy="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Times New Roman" pitchFamily="18" charset="0"/>
                </a:rPr>
                <a:t>Evaluation &amp; </a:t>
              </a:r>
            </a:p>
            <a:p>
              <a:r>
                <a:rPr lang="en-GB" sz="2000">
                  <a:latin typeface="Times New Roman" pitchFamily="18" charset="0"/>
                </a:rPr>
                <a:t>Confirmation</a:t>
              </a:r>
              <a:endParaRPr lang="en-GB">
                <a:latin typeface="Times New Roman" pitchFamily="18" charset="0"/>
              </a:endParaRPr>
            </a:p>
          </p:txBody>
        </p:sp>
      </p:grpSp>
      <p:sp>
        <p:nvSpPr>
          <p:cNvPr id="335889" name="Text Box 17"/>
          <p:cNvSpPr txBox="1">
            <a:spLocks noChangeArrowheads="1"/>
          </p:cNvSpPr>
          <p:nvPr/>
        </p:nvSpPr>
        <p:spPr bwMode="auto">
          <a:xfrm>
            <a:off x="395288" y="1447800"/>
            <a:ext cx="5105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Arial Black" pitchFamily="34" charset="0"/>
              </a:rPr>
              <a:t>MORE CONCEPTUAL USES</a:t>
            </a:r>
            <a:endParaRPr lang="en-GB" sz="2000">
              <a:latin typeface="Arial Black" pitchFamily="34" charset="0"/>
            </a:endParaRPr>
          </a:p>
        </p:txBody>
      </p:sp>
      <p:sp>
        <p:nvSpPr>
          <p:cNvPr id="335890" name="Text Box 18"/>
          <p:cNvSpPr txBox="1">
            <a:spLocks noChangeArrowheads="1"/>
          </p:cNvSpPr>
          <p:nvPr/>
        </p:nvSpPr>
        <p:spPr bwMode="auto">
          <a:xfrm>
            <a:off x="5510213" y="1447800"/>
            <a:ext cx="34194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Arial Black" pitchFamily="34" charset="0"/>
              </a:rPr>
              <a:t>INSTRUMENTAL USES</a:t>
            </a:r>
            <a:endParaRPr lang="en-GB" sz="2000">
              <a:latin typeface="Arial Black" pitchFamily="34" charset="0"/>
            </a:endParaRPr>
          </a:p>
        </p:txBody>
      </p:sp>
      <p:sp>
        <p:nvSpPr>
          <p:cNvPr id="335891" name="AutoShape 19"/>
          <p:cNvSpPr>
            <a:spLocks noChangeArrowheads="1"/>
          </p:cNvSpPr>
          <p:nvPr/>
        </p:nvSpPr>
        <p:spPr bwMode="auto">
          <a:xfrm>
            <a:off x="1981200" y="3048000"/>
            <a:ext cx="6781800" cy="990600"/>
          </a:xfrm>
          <a:prstGeom prst="rightArrow">
            <a:avLst>
              <a:gd name="adj1" fmla="val 50000"/>
              <a:gd name="adj2" fmla="val 171154"/>
            </a:avLst>
          </a:pr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35892" name="AutoShape 20"/>
          <p:cNvSpPr>
            <a:spLocks noChangeArrowheads="1"/>
          </p:cNvSpPr>
          <p:nvPr/>
        </p:nvSpPr>
        <p:spPr bwMode="auto">
          <a:xfrm flipH="1">
            <a:off x="457200" y="3048000"/>
            <a:ext cx="6324600" cy="990600"/>
          </a:xfrm>
          <a:prstGeom prst="rightArrow">
            <a:avLst>
              <a:gd name="adj1" fmla="val 50000"/>
              <a:gd name="adj2" fmla="val 159615"/>
            </a:avLst>
          </a:pr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35893" name="Group 21"/>
          <p:cNvGrpSpPr>
            <a:grpSpLocks/>
          </p:cNvGrpSpPr>
          <p:nvPr/>
        </p:nvGrpSpPr>
        <p:grpSpPr bwMode="auto">
          <a:xfrm>
            <a:off x="755650" y="5157788"/>
            <a:ext cx="8064500" cy="1584325"/>
            <a:chOff x="476" y="3249"/>
            <a:chExt cx="5080" cy="998"/>
          </a:xfrm>
        </p:grpSpPr>
        <p:sp>
          <p:nvSpPr>
            <p:cNvPr id="335894" name="Text Box 22"/>
            <p:cNvSpPr txBox="1">
              <a:spLocks noChangeArrowheads="1"/>
            </p:cNvSpPr>
            <p:nvPr/>
          </p:nvSpPr>
          <p:spPr bwMode="auto">
            <a:xfrm>
              <a:off x="476" y="3953"/>
              <a:ext cx="508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i="1">
                  <a:solidFill>
                    <a:schemeClr val="accent1"/>
                  </a:solidFill>
                  <a:latin typeface="Arial Black" pitchFamily="34" charset="0"/>
                </a:rPr>
                <a:t>The “enlightenment” role of research (Weiss)</a:t>
              </a:r>
              <a:endParaRPr lang="en-US" i="1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sp>
          <p:nvSpPr>
            <p:cNvPr id="335895" name="Line 23"/>
            <p:cNvSpPr>
              <a:spLocks noChangeShapeType="1"/>
            </p:cNvSpPr>
            <p:nvPr/>
          </p:nvSpPr>
          <p:spPr bwMode="auto">
            <a:xfrm flipV="1">
              <a:off x="839" y="3521"/>
              <a:ext cx="0" cy="408"/>
            </a:xfrm>
            <a:prstGeom prst="line">
              <a:avLst/>
            </a:prstGeom>
            <a:noFill/>
            <a:ln w="95250" cmpd="tri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335896" name="Line 24"/>
            <p:cNvSpPr>
              <a:spLocks noChangeShapeType="1"/>
            </p:cNvSpPr>
            <p:nvPr/>
          </p:nvSpPr>
          <p:spPr bwMode="auto">
            <a:xfrm flipV="1">
              <a:off x="1474" y="3521"/>
              <a:ext cx="0" cy="409"/>
            </a:xfrm>
            <a:prstGeom prst="line">
              <a:avLst/>
            </a:prstGeom>
            <a:noFill/>
            <a:ln w="95250" cmpd="tri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335897" name="Line 25"/>
            <p:cNvSpPr>
              <a:spLocks noChangeShapeType="1"/>
            </p:cNvSpPr>
            <p:nvPr/>
          </p:nvSpPr>
          <p:spPr bwMode="auto">
            <a:xfrm flipV="1">
              <a:off x="2109" y="3521"/>
              <a:ext cx="0" cy="410"/>
            </a:xfrm>
            <a:prstGeom prst="line">
              <a:avLst/>
            </a:prstGeom>
            <a:noFill/>
            <a:ln w="95250" cmpd="tri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335898" name="Line 26"/>
            <p:cNvSpPr>
              <a:spLocks noChangeShapeType="1"/>
            </p:cNvSpPr>
            <p:nvPr/>
          </p:nvSpPr>
          <p:spPr bwMode="auto">
            <a:xfrm flipV="1">
              <a:off x="2744" y="3521"/>
              <a:ext cx="0" cy="411"/>
            </a:xfrm>
            <a:prstGeom prst="line">
              <a:avLst/>
            </a:prstGeom>
            <a:noFill/>
            <a:ln w="95250" cmpd="tri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335899" name="Rectangle 27"/>
            <p:cNvSpPr>
              <a:spLocks noChangeArrowheads="1"/>
            </p:cNvSpPr>
            <p:nvPr/>
          </p:nvSpPr>
          <p:spPr bwMode="auto">
            <a:xfrm>
              <a:off x="477" y="3249"/>
              <a:ext cx="2721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rgbClr val="006600"/>
                  </a:solidFill>
                  <a:latin typeface="Arial Black" pitchFamily="34" charset="0"/>
                </a:rPr>
                <a:t>PROBLEM REFRAMING</a:t>
              </a:r>
              <a:endParaRPr lang="en-US">
                <a:solidFill>
                  <a:srgbClr val="0066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5940425" y="1557338"/>
            <a:ext cx="24479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i="1">
                <a:solidFill>
                  <a:schemeClr val="accent2"/>
                </a:solidFill>
                <a:latin typeface="Comic Sans MS" pitchFamily="66" charset="0"/>
              </a:rPr>
              <a:t>Importance of informal carers…</a:t>
            </a:r>
            <a:endParaRPr lang="en-US" sz="2800" b="1" i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1403350" y="2852738"/>
            <a:ext cx="4465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i="1">
                <a:solidFill>
                  <a:srgbClr val="5F5F5F"/>
                </a:solidFill>
                <a:latin typeface="Comic Sans MS" pitchFamily="66" charset="0"/>
              </a:rPr>
              <a:t>Decarceration policies…</a:t>
            </a:r>
            <a:endParaRPr lang="en-US" sz="2800" b="1" i="1">
              <a:solidFill>
                <a:srgbClr val="5F5F5F"/>
              </a:solidFill>
              <a:latin typeface="Comic Sans MS" pitchFamily="66" charset="0"/>
            </a:endParaRP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539750" y="3789363"/>
            <a:ext cx="2016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i="1">
                <a:solidFill>
                  <a:srgbClr val="006600"/>
                </a:solidFill>
                <a:latin typeface="Comic Sans MS" pitchFamily="66" charset="0"/>
              </a:rPr>
              <a:t>Patient safety…</a:t>
            </a:r>
            <a:endParaRPr lang="en-US" sz="2800" b="1" i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37925" name="Text Box 5"/>
          <p:cNvSpPr txBox="1">
            <a:spLocks noChangeArrowheads="1"/>
          </p:cNvSpPr>
          <p:nvPr/>
        </p:nvSpPr>
        <p:spPr bwMode="auto">
          <a:xfrm>
            <a:off x="5508625" y="5157788"/>
            <a:ext cx="29003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b="1" i="1">
                <a:solidFill>
                  <a:srgbClr val="CC0099"/>
                </a:solidFill>
                <a:latin typeface="Comic Sans MS" pitchFamily="66" charset="0"/>
              </a:rPr>
              <a:t>Harm reduction in substance misuse…</a:t>
            </a:r>
            <a:endParaRPr lang="en-US" sz="2800" b="1" i="1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337926" name="Text Box 6"/>
          <p:cNvSpPr txBox="1">
            <a:spLocks noChangeArrowheads="1"/>
          </p:cNvSpPr>
          <p:nvPr/>
        </p:nvSpPr>
        <p:spPr bwMode="auto">
          <a:xfrm>
            <a:off x="539750" y="1628775"/>
            <a:ext cx="2520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i="1">
                <a:solidFill>
                  <a:srgbClr val="660033"/>
                </a:solidFill>
                <a:latin typeface="Comic Sans MS" pitchFamily="66" charset="0"/>
              </a:rPr>
              <a:t>Service user engagement…</a:t>
            </a:r>
            <a:endParaRPr lang="en-US" sz="2800" b="1" i="1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1187450" y="5445125"/>
            <a:ext cx="2592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i="1">
                <a:solidFill>
                  <a:schemeClr val="accent2"/>
                </a:solidFill>
                <a:latin typeface="Comic Sans MS" pitchFamily="66" charset="0"/>
              </a:rPr>
              <a:t>Enhancing self-care…</a:t>
            </a:r>
            <a:endParaRPr lang="en-US" sz="2800" b="1" i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5580063" y="3500438"/>
            <a:ext cx="30972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i="1">
                <a:solidFill>
                  <a:srgbClr val="CC0000"/>
                </a:solidFill>
                <a:latin typeface="Comic Sans MS" pitchFamily="66" charset="0"/>
              </a:rPr>
              <a:t>The happiness and well-being agenda…</a:t>
            </a:r>
            <a:endParaRPr lang="en-US" sz="2800" b="1" i="1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337929" name="Picture 9" descr="j0217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988" y="4029075"/>
            <a:ext cx="1747837" cy="1693863"/>
          </a:xfrm>
          <a:prstGeom prst="rect">
            <a:avLst/>
          </a:prstGeom>
          <a:noFill/>
        </p:spPr>
      </p:pic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539750" y="260350"/>
            <a:ext cx="82804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GB" sz="3600">
                <a:latin typeface="Arial" charset="0"/>
              </a:rPr>
              <a:t>Enlightenment use: </a:t>
            </a:r>
            <a:br>
              <a:rPr lang="en-GB" sz="3600">
                <a:latin typeface="Arial" charset="0"/>
              </a:rPr>
            </a:br>
            <a:r>
              <a:rPr lang="en-GB" sz="3600">
                <a:latin typeface="Arial" charset="0"/>
              </a:rPr>
              <a:t>      promoting new ways of thinking…</a:t>
            </a:r>
            <a:endParaRPr lang="en-US" sz="360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23" grpId="0"/>
      <p:bldP spid="337924" grpId="0"/>
      <p:bldP spid="337925" grpId="0"/>
      <p:bldP spid="337926" grpId="0"/>
      <p:bldP spid="337927" grpId="0"/>
      <p:bldP spid="3379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640763" cy="1143000"/>
          </a:xfrm>
          <a:solidFill>
            <a:srgbClr val="CCECFF"/>
          </a:solidFill>
        </p:spPr>
        <p:txBody>
          <a:bodyPr/>
          <a:lstStyle/>
          <a:p>
            <a:r>
              <a:rPr lang="en-GB" sz="3200" b="1">
                <a:solidFill>
                  <a:schemeClr val="tx1"/>
                </a:solidFill>
              </a:rPr>
              <a:t>Lesson 1: Pay more attention to tracing research impact</a:t>
            </a:r>
            <a:endParaRPr lang="en-GB" sz="3200" b="1"/>
          </a:p>
        </p:txBody>
      </p:sp>
      <p:grpSp>
        <p:nvGrpSpPr>
          <p:cNvPr id="336906" name="Group 10"/>
          <p:cNvGrpSpPr>
            <a:grpSpLocks/>
          </p:cNvGrpSpPr>
          <p:nvPr/>
        </p:nvGrpSpPr>
        <p:grpSpPr bwMode="auto">
          <a:xfrm>
            <a:off x="323850" y="2565400"/>
            <a:ext cx="8694738" cy="3960813"/>
            <a:chOff x="283" y="1616"/>
            <a:chExt cx="5477" cy="2495"/>
          </a:xfrm>
        </p:grpSpPr>
        <p:sp>
          <p:nvSpPr>
            <p:cNvPr id="336900" name="Rectangle 4"/>
            <p:cNvSpPr>
              <a:spLocks noChangeArrowheads="1"/>
            </p:cNvSpPr>
            <p:nvPr/>
          </p:nvSpPr>
          <p:spPr bwMode="auto">
            <a:xfrm>
              <a:off x="283" y="1616"/>
              <a:ext cx="4082" cy="2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/>
                <a:t>Need to refine our methods and tools: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FontTx/>
                <a:buChar char="–"/>
              </a:pPr>
              <a:r>
                <a:rPr lang="en-GB" sz="2800"/>
                <a:t>Construct a convincing impact narrative: dealing with complexity, attribution and additionality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FontTx/>
                <a:buChar char="–"/>
              </a:pPr>
              <a:r>
                <a:rPr lang="en-GB" sz="2800"/>
                <a:t>Consider conceptual and instrumental impacts (and symbolic use)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FontTx/>
                <a:buChar char="–"/>
              </a:pPr>
              <a:r>
                <a:rPr lang="en-GB" sz="2800"/>
                <a:t>Account for the difference between actual and potential impacts: receptivity of context</a:t>
              </a:r>
            </a:p>
          </p:txBody>
        </p:sp>
        <p:grpSp>
          <p:nvGrpSpPr>
            <p:cNvPr id="336901" name="Group 5"/>
            <p:cNvGrpSpPr>
              <a:grpSpLocks/>
            </p:cNvGrpSpPr>
            <p:nvPr/>
          </p:nvGrpSpPr>
          <p:grpSpPr bwMode="auto">
            <a:xfrm>
              <a:off x="4320" y="2750"/>
              <a:ext cx="1440" cy="1278"/>
              <a:chOff x="3742" y="2886"/>
              <a:chExt cx="1440" cy="1278"/>
            </a:xfrm>
          </p:grpSpPr>
          <p:pic>
            <p:nvPicPr>
              <p:cNvPr id="33690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42" y="2886"/>
                <a:ext cx="1440" cy="1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6903" name="Rectangle 7"/>
              <p:cNvSpPr>
                <a:spLocks noChangeArrowheads="1"/>
              </p:cNvSpPr>
              <p:nvPr/>
            </p:nvSpPr>
            <p:spPr bwMode="auto">
              <a:xfrm>
                <a:off x="4059" y="3244"/>
                <a:ext cx="817" cy="363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336905" name="Text Box 9"/>
          <p:cNvSpPr txBox="1">
            <a:spLocks noChangeArrowheads="1"/>
          </p:cNvSpPr>
          <p:nvPr/>
        </p:nvSpPr>
        <p:spPr bwMode="auto">
          <a:xfrm>
            <a:off x="323850" y="1484313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tx2"/>
                </a:solidFill>
              </a:rPr>
              <a:t>Not been good at revealing and relating persuasive research impact stories – a challenging task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GB" sz="3600"/>
              <a:t>Need to be aware of possible unintended consequences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r>
              <a:rPr lang="en-GB" sz="2800"/>
              <a:t>Research and evaluation funds may be increasingly targeted on short term and low risk projects</a:t>
            </a:r>
          </a:p>
          <a:p>
            <a:r>
              <a:rPr lang="en-GB" sz="2800"/>
              <a:t>A tendency to over-emphasise positive and intended impacts, and underplay unintended and dysfunctional consequences</a:t>
            </a:r>
          </a:p>
          <a:p>
            <a:r>
              <a:rPr lang="en-GB" sz="2800"/>
              <a:t>How do we safeguard serendipity, critique and paradigm challenging research and evaluation?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en-GB" sz="4000"/>
              <a:t> </a:t>
            </a:r>
            <a:r>
              <a:rPr lang="en-GB" sz="3200" b="1"/>
              <a:t>Lesson 2: Set realistic ambitions and expectations about research use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Evidence-informed not evidence-determined policy: value judgements are important</a:t>
            </a:r>
          </a:p>
          <a:p>
            <a:r>
              <a:rPr lang="en-GB"/>
              <a:t>Research and evaluation studies can rarely provide the definitive word</a:t>
            </a:r>
          </a:p>
          <a:p>
            <a:r>
              <a:rPr lang="en-GB"/>
              <a:t>A cautious, ‘experimental’ approach to policy making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41313"/>
            <a:ext cx="864235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>
                <a:latin typeface="Arial Narrow" pitchFamily="34" charset="0"/>
              </a:rPr>
              <a:t>Addressing supply, demand, and that in between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8207375" cy="10763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GB" sz="3200" b="1" i="1">
                <a:latin typeface="Arial" charset="0"/>
              </a:rPr>
              <a:t>Stocks or reservoirs of research and evaluation-based knowledge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68313" y="5592763"/>
            <a:ext cx="8207375" cy="1076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200" b="1" i="1">
                <a:latin typeface="Arial" charset="0"/>
              </a:rPr>
              <a:t>Evidence demand in political and professional worlds, and wider society</a:t>
            </a:r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827088" y="3216275"/>
            <a:ext cx="7705725" cy="2057400"/>
            <a:chOff x="521" y="2026"/>
            <a:chExt cx="4854" cy="1296"/>
          </a:xfrm>
        </p:grpSpPr>
        <p:graphicFrame>
          <p:nvGraphicFramePr>
            <p:cNvPr id="131083" name="Object 11"/>
            <p:cNvGraphicFramePr>
              <a:graphicFrameLocks noChangeAspect="1"/>
            </p:cNvGraphicFramePr>
            <p:nvPr/>
          </p:nvGraphicFramePr>
          <p:xfrm>
            <a:off x="2064" y="2026"/>
            <a:ext cx="1296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84" name="Clip" r:id="rId4" imgW="1828440" imgH="1828440" progId="MS_ClipArt_Gallery.2">
                    <p:embed/>
                  </p:oleObj>
                </mc:Choice>
                <mc:Fallback>
                  <p:oleObj name="Clip" r:id="rId4" imgW="1828440" imgH="1828440" progId="MS_ClipArt_Gallery.2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026"/>
                          <a:ext cx="1296" cy="1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084" name="Text Box 12"/>
            <p:cNvSpPr txBox="1">
              <a:spLocks noChangeArrowheads="1"/>
            </p:cNvSpPr>
            <p:nvPr/>
          </p:nvSpPr>
          <p:spPr bwMode="auto">
            <a:xfrm>
              <a:off x="3470" y="2389"/>
              <a:ext cx="190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GB" sz="3200" b="1" i="1">
                <a:latin typeface="Comic Sans MS" pitchFamily="66" charset="0"/>
              </a:endParaRPr>
            </a:p>
          </p:txBody>
        </p:sp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521" y="2389"/>
              <a:ext cx="149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GB" sz="3200" b="1" i="1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n-GB"/>
              <a:t>Supply deficits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2400" cy="5191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Lack of timely and accessible research that addresses policy/practice-relevant questions</a:t>
            </a:r>
          </a:p>
          <a:p>
            <a:pPr>
              <a:lnSpc>
                <a:spcPct val="80000"/>
              </a:lnSpc>
            </a:pPr>
            <a:r>
              <a:rPr lang="en-GB" sz="2800"/>
              <a:t>Better at understanding and illuminating problems rather than identifying possible solutions</a:t>
            </a:r>
          </a:p>
          <a:p>
            <a:pPr>
              <a:lnSpc>
                <a:spcPct val="80000"/>
              </a:lnSpc>
            </a:pPr>
            <a:r>
              <a:rPr lang="en-GB" sz="2800"/>
              <a:t>Too much unwitting replication of studies</a:t>
            </a:r>
          </a:p>
          <a:p>
            <a:pPr>
              <a:lnSpc>
                <a:spcPct val="80000"/>
              </a:lnSpc>
            </a:pPr>
            <a:r>
              <a:rPr lang="en-GB" sz="2800"/>
              <a:t>Paucity of good quality studies of intervention effectiveness (prevention and ‘treatment’ interventions)</a:t>
            </a:r>
          </a:p>
          <a:p>
            <a:pPr>
              <a:lnSpc>
                <a:spcPct val="80000"/>
              </a:lnSpc>
            </a:pPr>
            <a:r>
              <a:rPr lang="en-GB" sz="2800"/>
              <a:t>Insufficient attention paid to cost-effectiveness</a:t>
            </a:r>
          </a:p>
          <a:p>
            <a:pPr>
              <a:lnSpc>
                <a:spcPct val="80000"/>
              </a:lnSpc>
            </a:pPr>
            <a:r>
              <a:rPr lang="en-GB" sz="2800"/>
              <a:t>Insufficient mining of secondary data sources</a:t>
            </a:r>
          </a:p>
          <a:p>
            <a:pPr>
              <a:lnSpc>
                <a:spcPct val="80000"/>
              </a:lnSpc>
            </a:pPr>
            <a:r>
              <a:rPr lang="en-GB" sz="2800"/>
              <a:t>Equivocal attitude to ‘engaged’ research in university research community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989887" cy="1595437"/>
          </a:xfrm>
          <a:solidFill>
            <a:srgbClr val="CCECFF"/>
          </a:solidFill>
        </p:spPr>
        <p:txBody>
          <a:bodyPr/>
          <a:lstStyle/>
          <a:p>
            <a:r>
              <a:rPr lang="en-GB" sz="3600" b="1">
                <a:latin typeface="Arial Narrow" pitchFamily="34" charset="0"/>
              </a:rPr>
              <a:t>Lesson 3: Improve the supply of relevant, accessible &amp; credible evidence… </a:t>
            </a:r>
            <a:br>
              <a:rPr lang="en-GB" sz="3600" b="1">
                <a:latin typeface="Arial Narrow" pitchFamily="34" charset="0"/>
              </a:rPr>
            </a:br>
            <a:r>
              <a:rPr lang="en-GB" sz="3600" b="1">
                <a:latin typeface="Arial Narrow" pitchFamily="34" charset="0"/>
              </a:rPr>
              <a:t>but don’t stop there</a:t>
            </a:r>
            <a:endParaRPr lang="en-US" sz="3600" b="1">
              <a:latin typeface="Arial Narrow" pitchFamily="34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7772400" cy="4105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Better R&amp;D strategies</a:t>
            </a:r>
          </a:p>
          <a:p>
            <a:pPr>
              <a:lnSpc>
                <a:spcPct val="90000"/>
              </a:lnSpc>
            </a:pPr>
            <a:r>
              <a:rPr lang="en-GB"/>
              <a:t>Address methodological competency and capacity internally and externally (and incentives) </a:t>
            </a:r>
          </a:p>
          <a:p>
            <a:pPr>
              <a:lnSpc>
                <a:spcPct val="90000"/>
              </a:lnSpc>
            </a:pPr>
            <a:r>
              <a:rPr lang="en-GB"/>
              <a:t>Revisit research &amp; evaluation commissioning processes</a:t>
            </a:r>
          </a:p>
          <a:p>
            <a:pPr>
              <a:lnSpc>
                <a:spcPct val="90000"/>
              </a:lnSpc>
            </a:pPr>
            <a:r>
              <a:rPr lang="en-GB"/>
              <a:t>Support synthesis of existing studies</a:t>
            </a:r>
          </a:p>
          <a:p>
            <a:pPr>
              <a:lnSpc>
                <a:spcPct val="90000"/>
              </a:lnSpc>
            </a:pPr>
            <a:r>
              <a:rPr lang="en-GB"/>
              <a:t>Better dissemination and archiving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Demand deficits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6363"/>
          </a:xfrm>
        </p:spPr>
        <p:txBody>
          <a:bodyPr/>
          <a:lstStyle/>
          <a:p>
            <a:r>
              <a:rPr lang="en-GB"/>
              <a:t>Research evidence low in politicians’ hierarchy? </a:t>
            </a: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357563"/>
            <a:ext cx="61912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352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1341438"/>
          <a:ext cx="8207375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3" name="Clip" r:id="rId4" imgW="1812960" imgH="1812240" progId="MS_ClipArt_Gallery.2">
                  <p:embed/>
                </p:oleObj>
              </mc:Choice>
              <mc:Fallback>
                <p:oleObj name="Clip" r:id="rId4" imgW="1812960" imgH="1812240" progId="MS_ClipArt_Gallery.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8207375" cy="504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rial" charset="0"/>
              </a:rPr>
              <a:t>Policy Makers’ Hierarchy of Evidence</a:t>
            </a:r>
            <a:endParaRPr lang="en-US" sz="3600" u="sng">
              <a:latin typeface="Arial" charset="0"/>
            </a:endParaRPr>
          </a:p>
        </p:txBody>
      </p:sp>
      <p:sp>
        <p:nvSpPr>
          <p:cNvPr id="313347" name="Text Box 3"/>
          <p:cNvSpPr txBox="1"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GB">
                <a:solidFill>
                  <a:srgbClr val="01556C"/>
                </a:solidFill>
                <a:latin typeface="Times" pitchFamily="4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8207375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‘Experts’ evidence (incl. consultants and think tanks)</a:t>
            </a:r>
          </a:p>
          <a:p>
            <a:pPr>
              <a:lnSpc>
                <a:spcPct val="90000"/>
              </a:lnSpc>
            </a:pPr>
            <a:r>
              <a:rPr lang="en-GB" sz="2800"/>
              <a:t> Opinion-based evidence (incl. pressure groups)</a:t>
            </a:r>
          </a:p>
          <a:p>
            <a:pPr>
              <a:lnSpc>
                <a:spcPct val="90000"/>
              </a:lnSpc>
            </a:pPr>
            <a:r>
              <a:rPr lang="en-GB" sz="2800"/>
              <a:t> Ideological ‘evidence’ (incl. party think tanks)</a:t>
            </a:r>
          </a:p>
          <a:p>
            <a:pPr>
              <a:lnSpc>
                <a:spcPct val="90000"/>
              </a:lnSpc>
            </a:pPr>
            <a:r>
              <a:rPr lang="en-GB" sz="2800"/>
              <a:t> Media evidence</a:t>
            </a:r>
          </a:p>
          <a:p>
            <a:pPr>
              <a:lnSpc>
                <a:spcPct val="90000"/>
              </a:lnSpc>
            </a:pPr>
            <a:r>
              <a:rPr lang="en-GB" sz="2800"/>
              <a:t> Internet evidence</a:t>
            </a:r>
          </a:p>
          <a:p>
            <a:pPr>
              <a:lnSpc>
                <a:spcPct val="90000"/>
              </a:lnSpc>
            </a:pPr>
            <a:r>
              <a:rPr lang="en-GB" sz="2800"/>
              <a:t> Lay evidence (constituents’, citizens’ experiences)</a:t>
            </a:r>
          </a:p>
          <a:p>
            <a:pPr>
              <a:lnSpc>
                <a:spcPct val="90000"/>
              </a:lnSpc>
            </a:pPr>
            <a:r>
              <a:rPr lang="en-GB" sz="2800"/>
              <a:t> ‘Street’ evidence (urban myths, accepted wisdom)</a:t>
            </a:r>
          </a:p>
          <a:p>
            <a:pPr>
              <a:lnSpc>
                <a:spcPct val="90000"/>
              </a:lnSpc>
            </a:pPr>
            <a:r>
              <a:rPr lang="en-GB" sz="2800"/>
              <a:t> Cabbie’s evidence</a:t>
            </a:r>
          </a:p>
          <a:p>
            <a:pPr>
              <a:lnSpc>
                <a:spcPct val="90000"/>
              </a:lnSpc>
            </a:pPr>
            <a:r>
              <a:rPr lang="en-GB" sz="2800"/>
              <a:t> </a:t>
            </a:r>
            <a:r>
              <a:rPr lang="en-GB" sz="2800" b="1">
                <a:solidFill>
                  <a:srgbClr val="A50021"/>
                </a:solidFill>
              </a:rPr>
              <a:t>Research Evidence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GB" sz="2800"/>
              <a:t>Source: Phil Davies, 2007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38" y="0"/>
            <a:ext cx="2652712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5650" name="Group 18"/>
          <p:cNvGrpSpPr>
            <a:grpSpLocks/>
          </p:cNvGrpSpPr>
          <p:nvPr/>
        </p:nvGrpSpPr>
        <p:grpSpPr bwMode="auto">
          <a:xfrm>
            <a:off x="468313" y="2060575"/>
            <a:ext cx="3917950" cy="4445000"/>
            <a:chOff x="295" y="1298"/>
            <a:chExt cx="2468" cy="2800"/>
          </a:xfrm>
        </p:grpSpPr>
        <p:pic>
          <p:nvPicPr>
            <p:cNvPr id="325637" name="Picture 5" descr="DSCN04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2251"/>
              <a:ext cx="2468" cy="1847"/>
            </a:xfrm>
            <a:prstGeom prst="rect">
              <a:avLst/>
            </a:prstGeom>
            <a:noFill/>
          </p:spPr>
        </p:pic>
        <p:sp>
          <p:nvSpPr>
            <p:cNvPr id="325644" name="Line 12"/>
            <p:cNvSpPr>
              <a:spLocks noChangeShapeType="1"/>
            </p:cNvSpPr>
            <p:nvPr/>
          </p:nvSpPr>
          <p:spPr bwMode="auto">
            <a:xfrm>
              <a:off x="884" y="129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325645" name="Line 13"/>
            <p:cNvSpPr>
              <a:spLocks noChangeShapeType="1"/>
            </p:cNvSpPr>
            <p:nvPr/>
          </p:nvSpPr>
          <p:spPr bwMode="auto">
            <a:xfrm>
              <a:off x="884" y="1298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25651" name="Group 19"/>
          <p:cNvGrpSpPr>
            <a:grpSpLocks/>
          </p:cNvGrpSpPr>
          <p:nvPr/>
        </p:nvGrpSpPr>
        <p:grpSpPr bwMode="auto">
          <a:xfrm>
            <a:off x="3203575" y="333375"/>
            <a:ext cx="5541963" cy="3875088"/>
            <a:chOff x="2018" y="210"/>
            <a:chExt cx="3491" cy="2441"/>
          </a:xfrm>
        </p:grpSpPr>
        <p:grpSp>
          <p:nvGrpSpPr>
            <p:cNvPr id="325649" name="Group 17"/>
            <p:cNvGrpSpPr>
              <a:grpSpLocks/>
            </p:cNvGrpSpPr>
            <p:nvPr/>
          </p:nvGrpSpPr>
          <p:grpSpPr bwMode="auto">
            <a:xfrm>
              <a:off x="3198" y="210"/>
              <a:ext cx="2311" cy="2441"/>
              <a:chOff x="3198" y="210"/>
              <a:chExt cx="2311" cy="2441"/>
            </a:xfrm>
          </p:grpSpPr>
          <p:pic>
            <p:nvPicPr>
              <p:cNvPr id="32563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98" y="338"/>
                <a:ext cx="1696" cy="2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563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32" y="210"/>
                <a:ext cx="1177" cy="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5641" name="AutoShape 9"/>
              <p:cNvSpPr>
                <a:spLocks noChangeArrowheads="1"/>
              </p:cNvSpPr>
              <p:nvPr/>
            </p:nvSpPr>
            <p:spPr bwMode="auto">
              <a:xfrm rot="10800000">
                <a:off x="4967" y="1026"/>
                <a:ext cx="226" cy="227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325646" name="Line 14"/>
            <p:cNvSpPr>
              <a:spLocks noChangeShapeType="1"/>
            </p:cNvSpPr>
            <p:nvPr/>
          </p:nvSpPr>
          <p:spPr bwMode="auto">
            <a:xfrm flipH="1">
              <a:off x="2018" y="935"/>
              <a:ext cx="118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25648" name="Group 16"/>
          <p:cNvGrpSpPr>
            <a:grpSpLocks/>
          </p:cNvGrpSpPr>
          <p:nvPr/>
        </p:nvGrpSpPr>
        <p:grpSpPr bwMode="auto">
          <a:xfrm>
            <a:off x="3276600" y="2565400"/>
            <a:ext cx="5543550" cy="3836988"/>
            <a:chOff x="2064" y="1616"/>
            <a:chExt cx="3492" cy="2417"/>
          </a:xfrm>
        </p:grpSpPr>
        <p:pic>
          <p:nvPicPr>
            <p:cNvPr id="32563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" y="2251"/>
              <a:ext cx="2585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5647" name="Line 15"/>
            <p:cNvSpPr>
              <a:spLocks noChangeShapeType="1"/>
            </p:cNvSpPr>
            <p:nvPr/>
          </p:nvSpPr>
          <p:spPr bwMode="auto">
            <a:xfrm flipH="1" flipV="1">
              <a:off x="2064" y="1616"/>
              <a:ext cx="99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Demand deficits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>
                <a:solidFill>
                  <a:schemeClr val="folHlink"/>
                </a:solidFill>
              </a:rPr>
              <a:t>Research evidence low in politicians’ hierarchy? </a:t>
            </a:r>
          </a:p>
          <a:p>
            <a:pPr>
              <a:lnSpc>
                <a:spcPct val="90000"/>
              </a:lnSpc>
            </a:pPr>
            <a:r>
              <a:rPr lang="en-GB"/>
              <a:t>Certainly ministerial differences in emphasis</a:t>
            </a:r>
          </a:p>
          <a:p>
            <a:pPr>
              <a:lnSpc>
                <a:spcPct val="90000"/>
              </a:lnSpc>
            </a:pPr>
            <a:r>
              <a:rPr lang="en-GB"/>
              <a:t>Politicised decision making more likely at times of crisis (Peters 2011)</a:t>
            </a:r>
          </a:p>
          <a:p>
            <a:pPr>
              <a:lnSpc>
                <a:spcPct val="90000"/>
              </a:lnSpc>
            </a:pPr>
            <a:r>
              <a:rPr lang="en-GB"/>
              <a:t>Practitioners have varying incentives to pay attention to research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1595438"/>
          </a:xfrm>
          <a:solidFill>
            <a:srgbClr val="CCECFF"/>
          </a:solidFill>
        </p:spPr>
        <p:txBody>
          <a:bodyPr/>
          <a:lstStyle/>
          <a:p>
            <a:r>
              <a:rPr lang="en-GB" sz="3600" b="1">
                <a:latin typeface="Arial Narrow" pitchFamily="34" charset="0"/>
              </a:rPr>
              <a:t>Lesson 4: Shape – as well as respond to – the demand for evidence in policy and practice settings</a:t>
            </a:r>
            <a:endParaRPr lang="en-US" sz="3600" b="1">
              <a:latin typeface="Arial Narrow" pitchFamily="34" charset="0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92375"/>
            <a:ext cx="7772400" cy="3960813"/>
          </a:xfrm>
        </p:spPr>
        <p:txBody>
          <a:bodyPr/>
          <a:lstStyle/>
          <a:p>
            <a:r>
              <a:rPr lang="en-GB"/>
              <a:t>Formal government commitment to an evidence-informed approach</a:t>
            </a:r>
          </a:p>
          <a:p>
            <a:r>
              <a:rPr lang="en-GB"/>
              <a:t>Improve analytical skills of policy makers and practitioners</a:t>
            </a:r>
          </a:p>
          <a:p>
            <a:r>
              <a:rPr lang="en-GB"/>
              <a:t>Address incentives</a:t>
            </a:r>
          </a:p>
          <a:p>
            <a:r>
              <a:rPr lang="en-GB"/>
              <a:t>Work with advocacy organisations to shape context for specific findings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89138"/>
            <a:ext cx="864235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>
                <a:latin typeface="Arial Narrow" pitchFamily="34" charset="0"/>
              </a:rPr>
              <a:t>Connecting supply and demand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713788" cy="1143000"/>
          </a:xfrm>
        </p:spPr>
        <p:txBody>
          <a:bodyPr/>
          <a:lstStyle/>
          <a:p>
            <a:r>
              <a:rPr lang="en-GB" sz="3600"/>
              <a:t>What image best represents how you think about the main challenges?</a:t>
            </a:r>
            <a:endParaRPr lang="en-US" sz="3600"/>
          </a:p>
        </p:txBody>
      </p:sp>
      <p:grpSp>
        <p:nvGrpSpPr>
          <p:cNvPr id="356355" name="Group 3"/>
          <p:cNvGrpSpPr>
            <a:grpSpLocks/>
          </p:cNvGrpSpPr>
          <p:nvPr/>
        </p:nvGrpSpPr>
        <p:grpSpPr bwMode="auto">
          <a:xfrm>
            <a:off x="2339975" y="1989138"/>
            <a:ext cx="1655763" cy="1800225"/>
            <a:chOff x="295" y="1162"/>
            <a:chExt cx="1371" cy="1278"/>
          </a:xfrm>
        </p:grpSpPr>
        <p:pic>
          <p:nvPicPr>
            <p:cNvPr id="356356" name="Picture 4" descr="MCBD06993_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298"/>
              <a:ext cx="1190" cy="1142"/>
            </a:xfrm>
            <a:prstGeom prst="rect">
              <a:avLst/>
            </a:prstGeom>
            <a:noFill/>
          </p:spPr>
        </p:pic>
        <p:sp>
          <p:nvSpPr>
            <p:cNvPr id="356357" name="Text Box 5"/>
            <p:cNvSpPr txBox="1">
              <a:spLocks noChangeArrowheads="1"/>
            </p:cNvSpPr>
            <p:nvPr/>
          </p:nvSpPr>
          <p:spPr bwMode="auto">
            <a:xfrm>
              <a:off x="295" y="1162"/>
              <a:ext cx="361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B</a:t>
              </a:r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356384" name="Group 32"/>
          <p:cNvGrpSpPr>
            <a:grpSpLocks/>
          </p:cNvGrpSpPr>
          <p:nvPr/>
        </p:nvGrpSpPr>
        <p:grpSpPr bwMode="auto">
          <a:xfrm>
            <a:off x="6588125" y="1916113"/>
            <a:ext cx="2366963" cy="1835150"/>
            <a:chOff x="4150" y="1207"/>
            <a:chExt cx="1491" cy="1156"/>
          </a:xfrm>
        </p:grpSpPr>
        <p:sp>
          <p:nvSpPr>
            <p:cNvPr id="356362" name="Text Box 10"/>
            <p:cNvSpPr txBox="1">
              <a:spLocks noChangeArrowheads="1"/>
            </p:cNvSpPr>
            <p:nvPr/>
          </p:nvSpPr>
          <p:spPr bwMode="auto">
            <a:xfrm>
              <a:off x="4150" y="1207"/>
              <a:ext cx="19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D</a:t>
              </a:r>
              <a:endParaRPr lang="en-US">
                <a:latin typeface="Comic Sans MS" pitchFamily="66" charset="0"/>
              </a:endParaRPr>
            </a:p>
          </p:txBody>
        </p:sp>
        <p:pic>
          <p:nvPicPr>
            <p:cNvPr id="35636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89" y="1424"/>
              <a:ext cx="1252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6364" name="Group 12"/>
          <p:cNvGrpSpPr>
            <a:grpSpLocks/>
          </p:cNvGrpSpPr>
          <p:nvPr/>
        </p:nvGrpSpPr>
        <p:grpSpPr bwMode="auto">
          <a:xfrm>
            <a:off x="4427538" y="4149725"/>
            <a:ext cx="1873250" cy="2016125"/>
            <a:chOff x="2200" y="2523"/>
            <a:chExt cx="1190" cy="1209"/>
          </a:xfrm>
        </p:grpSpPr>
        <p:pic>
          <p:nvPicPr>
            <p:cNvPr id="356365" name="Picture 13" descr="P102089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0" y="2840"/>
              <a:ext cx="1190" cy="892"/>
            </a:xfrm>
            <a:prstGeom prst="rect">
              <a:avLst/>
            </a:prstGeom>
            <a:noFill/>
          </p:spPr>
        </p:pic>
        <p:sp>
          <p:nvSpPr>
            <p:cNvPr id="356366" name="Text Box 14"/>
            <p:cNvSpPr txBox="1">
              <a:spLocks noChangeArrowheads="1"/>
            </p:cNvSpPr>
            <p:nvPr/>
          </p:nvSpPr>
          <p:spPr bwMode="auto">
            <a:xfrm>
              <a:off x="2200" y="2523"/>
              <a:ext cx="227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G</a:t>
              </a:r>
            </a:p>
          </p:txBody>
        </p:sp>
      </p:grpSp>
      <p:grpSp>
        <p:nvGrpSpPr>
          <p:cNvPr id="356385" name="Group 33"/>
          <p:cNvGrpSpPr>
            <a:grpSpLocks/>
          </p:cNvGrpSpPr>
          <p:nvPr/>
        </p:nvGrpSpPr>
        <p:grpSpPr bwMode="auto">
          <a:xfrm>
            <a:off x="6300788" y="4149725"/>
            <a:ext cx="2690812" cy="2420938"/>
            <a:chOff x="3424" y="2614"/>
            <a:chExt cx="2240" cy="1706"/>
          </a:xfrm>
        </p:grpSpPr>
        <p:pic>
          <p:nvPicPr>
            <p:cNvPr id="356368" name="Picture 16" descr="Making an impac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70" y="2689"/>
              <a:ext cx="2194" cy="1631"/>
            </a:xfrm>
            <a:prstGeom prst="rect">
              <a:avLst/>
            </a:prstGeom>
            <a:noFill/>
          </p:spPr>
        </p:pic>
        <p:sp>
          <p:nvSpPr>
            <p:cNvPr id="356369" name="Text Box 17"/>
            <p:cNvSpPr txBox="1">
              <a:spLocks noChangeArrowheads="1"/>
            </p:cNvSpPr>
            <p:nvPr/>
          </p:nvSpPr>
          <p:spPr bwMode="auto">
            <a:xfrm>
              <a:off x="3424" y="2614"/>
              <a:ext cx="22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H</a:t>
              </a:r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356370" name="Group 18"/>
          <p:cNvGrpSpPr>
            <a:grpSpLocks/>
          </p:cNvGrpSpPr>
          <p:nvPr/>
        </p:nvGrpSpPr>
        <p:grpSpPr bwMode="auto">
          <a:xfrm>
            <a:off x="2195513" y="4221163"/>
            <a:ext cx="2168525" cy="2027237"/>
            <a:chOff x="295" y="2614"/>
            <a:chExt cx="1592" cy="1413"/>
          </a:xfrm>
        </p:grpSpPr>
        <p:grpSp>
          <p:nvGrpSpPr>
            <p:cNvPr id="356371" name="Group 19"/>
            <p:cNvGrpSpPr>
              <a:grpSpLocks/>
            </p:cNvGrpSpPr>
            <p:nvPr/>
          </p:nvGrpSpPr>
          <p:grpSpPr bwMode="auto">
            <a:xfrm>
              <a:off x="431" y="2886"/>
              <a:ext cx="1456" cy="1141"/>
              <a:chOff x="4195" y="3067"/>
              <a:chExt cx="1456" cy="1141"/>
            </a:xfrm>
          </p:grpSpPr>
          <p:pic>
            <p:nvPicPr>
              <p:cNvPr id="356372" name="Picture 20" descr="MCj0198992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95" y="3067"/>
                <a:ext cx="1177" cy="1141"/>
              </a:xfrm>
              <a:prstGeom prst="rect">
                <a:avLst/>
              </a:prstGeom>
              <a:noFill/>
            </p:spPr>
          </p:pic>
          <p:pic>
            <p:nvPicPr>
              <p:cNvPr id="356373" name="Picture 21" descr="MCj0340510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75" y="3612"/>
                <a:ext cx="276" cy="573"/>
              </a:xfrm>
              <a:prstGeom prst="rect">
                <a:avLst/>
              </a:prstGeom>
              <a:noFill/>
            </p:spPr>
          </p:pic>
        </p:grpSp>
        <p:sp>
          <p:nvSpPr>
            <p:cNvPr id="356374" name="Text Box 22"/>
            <p:cNvSpPr txBox="1">
              <a:spLocks noChangeArrowheads="1"/>
            </p:cNvSpPr>
            <p:nvPr/>
          </p:nvSpPr>
          <p:spPr bwMode="auto">
            <a:xfrm>
              <a:off x="295" y="2614"/>
              <a:ext cx="272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F</a:t>
              </a:r>
            </a:p>
          </p:txBody>
        </p:sp>
      </p:grpSp>
      <p:grpSp>
        <p:nvGrpSpPr>
          <p:cNvPr id="356382" name="Group 30"/>
          <p:cNvGrpSpPr>
            <a:grpSpLocks/>
          </p:cNvGrpSpPr>
          <p:nvPr/>
        </p:nvGrpSpPr>
        <p:grpSpPr bwMode="auto">
          <a:xfrm>
            <a:off x="4140200" y="1916113"/>
            <a:ext cx="2233613" cy="3529012"/>
            <a:chOff x="1263" y="1207"/>
            <a:chExt cx="1407" cy="2223"/>
          </a:xfrm>
        </p:grpSpPr>
        <p:sp>
          <p:nvSpPr>
            <p:cNvPr id="356376" name="Text Box 24"/>
            <p:cNvSpPr txBox="1">
              <a:spLocks noChangeArrowheads="1"/>
            </p:cNvSpPr>
            <p:nvPr/>
          </p:nvSpPr>
          <p:spPr bwMode="auto">
            <a:xfrm>
              <a:off x="1263" y="1207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C</a:t>
              </a:r>
              <a:endParaRPr lang="en-US">
                <a:latin typeface="Comic Sans MS" pitchFamily="66" charset="0"/>
              </a:endParaRPr>
            </a:p>
          </p:txBody>
        </p:sp>
        <p:pic>
          <p:nvPicPr>
            <p:cNvPr id="24678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9" y="1389"/>
              <a:ext cx="1151" cy="2041"/>
            </a:xfrm>
            <a:prstGeom prst="rect">
              <a:avLst/>
            </a:prstGeom>
            <a:noFill/>
          </p:spPr>
        </p:pic>
      </p:grpSp>
      <p:grpSp>
        <p:nvGrpSpPr>
          <p:cNvPr id="356383" name="Group 31"/>
          <p:cNvGrpSpPr>
            <a:grpSpLocks/>
          </p:cNvGrpSpPr>
          <p:nvPr/>
        </p:nvGrpSpPr>
        <p:grpSpPr bwMode="auto">
          <a:xfrm>
            <a:off x="179388" y="4292600"/>
            <a:ext cx="2017712" cy="1876425"/>
            <a:chOff x="2789" y="1207"/>
            <a:chExt cx="1271" cy="1182"/>
          </a:xfrm>
        </p:grpSpPr>
        <p:sp>
          <p:nvSpPr>
            <p:cNvPr id="356379" name="Text Box 27"/>
            <p:cNvSpPr txBox="1">
              <a:spLocks noChangeArrowheads="1"/>
            </p:cNvSpPr>
            <p:nvPr/>
          </p:nvSpPr>
          <p:spPr bwMode="auto">
            <a:xfrm>
              <a:off x="2789" y="1207"/>
              <a:ext cx="1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E</a:t>
              </a:r>
              <a:endParaRPr lang="en-US">
                <a:latin typeface="Comic Sans MS" pitchFamily="66" charset="0"/>
              </a:endParaRPr>
            </a:p>
          </p:txBody>
        </p:sp>
        <p:pic>
          <p:nvPicPr>
            <p:cNvPr id="356380" name="Picture 28" descr="MCj0149874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1" y="1434"/>
              <a:ext cx="1089" cy="955"/>
            </a:xfrm>
            <a:prstGeom prst="rect">
              <a:avLst/>
            </a:prstGeom>
            <a:noFill/>
          </p:spPr>
        </p:pic>
      </p:grpSp>
      <p:grpSp>
        <p:nvGrpSpPr>
          <p:cNvPr id="356388" name="Group 36"/>
          <p:cNvGrpSpPr>
            <a:grpSpLocks/>
          </p:cNvGrpSpPr>
          <p:nvPr/>
        </p:nvGrpSpPr>
        <p:grpSpPr bwMode="auto">
          <a:xfrm>
            <a:off x="179388" y="1916113"/>
            <a:ext cx="2116137" cy="2211387"/>
            <a:chOff x="113" y="1207"/>
            <a:chExt cx="1333" cy="1393"/>
          </a:xfrm>
        </p:grpSpPr>
        <p:pic>
          <p:nvPicPr>
            <p:cNvPr id="356386" name="Picture 3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5" y="1434"/>
              <a:ext cx="1151" cy="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6387" name="Text Box 35"/>
            <p:cNvSpPr txBox="1">
              <a:spLocks noChangeArrowheads="1"/>
            </p:cNvSpPr>
            <p:nvPr/>
          </p:nvSpPr>
          <p:spPr bwMode="auto">
            <a:xfrm>
              <a:off x="113" y="1207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A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itle 1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8640763" cy="863600"/>
          </a:xfrm>
        </p:spPr>
        <p:txBody>
          <a:bodyPr anchor="b"/>
          <a:lstStyle/>
          <a:p>
            <a:r>
              <a:rPr lang="en-GB" sz="4000"/>
              <a:t>Challenge of linking two worlds?</a:t>
            </a:r>
          </a:p>
        </p:txBody>
      </p:sp>
      <p:sp>
        <p:nvSpPr>
          <p:cNvPr id="30105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86250" y="1412875"/>
            <a:ext cx="4400550" cy="4743450"/>
          </a:xfrm>
        </p:spPr>
        <p:txBody>
          <a:bodyPr/>
          <a:lstStyle/>
          <a:p>
            <a:pPr marL="273050" indent="-273050"/>
            <a:r>
              <a:rPr lang="en-GB" sz="2400" b="1">
                <a:latin typeface="Arial" charset="0"/>
              </a:rPr>
              <a:t>Divergent</a:t>
            </a:r>
          </a:p>
          <a:p>
            <a:pPr marL="547688" lvl="1" indent="-273050"/>
            <a:r>
              <a:rPr lang="en-GB" sz="2400">
                <a:latin typeface="Arial" charset="0"/>
              </a:rPr>
              <a:t>interests, priorities, incentives, language, dynamics</a:t>
            </a:r>
          </a:p>
          <a:p>
            <a:pPr marL="547688" lvl="1" indent="-273050">
              <a:spcBef>
                <a:spcPct val="0"/>
              </a:spcBef>
            </a:pPr>
            <a:r>
              <a:rPr lang="en-GB" sz="2400">
                <a:latin typeface="Arial" charset="0"/>
              </a:rPr>
              <a:t>conceptions of knowledge and time-scales</a:t>
            </a:r>
          </a:p>
          <a:p>
            <a:pPr marL="547688" lvl="1" indent="-273050">
              <a:spcBef>
                <a:spcPct val="0"/>
              </a:spcBef>
            </a:pPr>
            <a:r>
              <a:rPr lang="en-GB" sz="2400">
                <a:latin typeface="Arial" charset="0"/>
              </a:rPr>
              <a:t>status and power</a:t>
            </a:r>
          </a:p>
          <a:p>
            <a:pPr marL="547688" lvl="1" indent="-273050"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GB" sz="2400">
              <a:latin typeface="Arial" charset="0"/>
            </a:endParaRPr>
          </a:p>
          <a:p>
            <a:pPr marL="273050" indent="-273050">
              <a:spcBef>
                <a:spcPct val="0"/>
              </a:spcBef>
            </a:pPr>
            <a:r>
              <a:rPr lang="en-GB" sz="2400" b="1">
                <a:latin typeface="Arial" charset="0"/>
              </a:rPr>
              <a:t>Leading to</a:t>
            </a:r>
          </a:p>
          <a:p>
            <a:pPr marL="547688" lvl="1" indent="-273050">
              <a:spcBef>
                <a:spcPct val="0"/>
              </a:spcBef>
            </a:pPr>
            <a:r>
              <a:rPr lang="en-GB" sz="2400">
                <a:latin typeface="Arial" charset="0"/>
              </a:rPr>
              <a:t>communication difficulties</a:t>
            </a:r>
          </a:p>
          <a:p>
            <a:pPr marL="547688" lvl="1" indent="-273050">
              <a:spcBef>
                <a:spcPct val="0"/>
              </a:spcBef>
            </a:pPr>
            <a:r>
              <a:rPr lang="en-GB" sz="2400">
                <a:latin typeface="Arial" charset="0"/>
              </a:rPr>
              <a:t>mismatch between supply and demand</a:t>
            </a:r>
          </a:p>
          <a:p>
            <a:pPr marL="547688" lvl="1" indent="-273050">
              <a:spcBef>
                <a:spcPct val="0"/>
              </a:spcBef>
            </a:pPr>
            <a:r>
              <a:rPr lang="en-GB" sz="2400">
                <a:latin typeface="Arial" charset="0"/>
              </a:rPr>
              <a:t>rejection and implementation failure</a:t>
            </a:r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786" y="1860536"/>
            <a:ext cx="2530368" cy="2552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01061" name="Group 5"/>
          <p:cNvGrpSpPr>
            <a:grpSpLocks/>
          </p:cNvGrpSpPr>
          <p:nvPr/>
        </p:nvGrpSpPr>
        <p:grpSpPr bwMode="auto">
          <a:xfrm>
            <a:off x="250825" y="5013325"/>
            <a:ext cx="4000500" cy="849313"/>
            <a:chOff x="135" y="2970"/>
            <a:chExt cx="2520" cy="535"/>
          </a:xfrm>
        </p:grpSpPr>
        <p:grpSp>
          <p:nvGrpSpPr>
            <p:cNvPr id="301062" name="Group 4"/>
            <p:cNvGrpSpPr>
              <a:grpSpLocks/>
            </p:cNvGrpSpPr>
            <p:nvPr/>
          </p:nvGrpSpPr>
          <p:grpSpPr bwMode="auto">
            <a:xfrm>
              <a:off x="135" y="2970"/>
              <a:ext cx="2520" cy="535"/>
              <a:chOff x="576" y="768"/>
              <a:chExt cx="4560" cy="816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576" y="768"/>
                <a:ext cx="1920" cy="81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GB" sz="1800" b="1" dirty="0"/>
                  <a:t>Research</a:t>
                </a:r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3216" y="768"/>
                <a:ext cx="1920" cy="81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GB" sz="1800" b="1">
                    <a:solidFill>
                      <a:srgbClr val="000000"/>
                    </a:solidFill>
                    <a:latin typeface="Gill Sans MT" pitchFamily="34" charset="0"/>
                  </a:rPr>
                  <a:t>Policy</a:t>
                </a:r>
              </a:p>
            </p:txBody>
          </p:sp>
        </p:grp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202" y="3249"/>
              <a:ext cx="351" cy="0"/>
            </a:xfrm>
            <a:prstGeom prst="line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 sz="1400" b="1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1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713788" cy="792163"/>
          </a:xfrm>
        </p:spPr>
        <p:txBody>
          <a:bodyPr anchor="b"/>
          <a:lstStyle/>
          <a:p>
            <a:r>
              <a:rPr lang="en-GB" sz="4000">
                <a:solidFill>
                  <a:schemeClr val="tx1"/>
                </a:solidFill>
                <a:latin typeface="Calibri" pitchFamily="34" charset="0"/>
              </a:rPr>
              <a:t>But many players in research use process</a:t>
            </a:r>
          </a:p>
        </p:txBody>
      </p:sp>
      <p:sp>
        <p:nvSpPr>
          <p:cNvPr id="243716" name="Line 22"/>
          <p:cNvSpPr>
            <a:spLocks noChangeShapeType="1"/>
          </p:cNvSpPr>
          <p:nvPr/>
        </p:nvSpPr>
        <p:spPr bwMode="auto">
          <a:xfrm flipH="1">
            <a:off x="6629400" y="4924425"/>
            <a:ext cx="23177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17" name="Line 17"/>
          <p:cNvSpPr>
            <a:spLocks noChangeShapeType="1"/>
          </p:cNvSpPr>
          <p:nvPr/>
        </p:nvSpPr>
        <p:spPr bwMode="auto">
          <a:xfrm flipH="1">
            <a:off x="1331913" y="3644900"/>
            <a:ext cx="71437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18" name="Line 18"/>
          <p:cNvSpPr>
            <a:spLocks noChangeShapeType="1"/>
          </p:cNvSpPr>
          <p:nvPr/>
        </p:nvSpPr>
        <p:spPr bwMode="auto">
          <a:xfrm>
            <a:off x="1547813" y="3644900"/>
            <a:ext cx="1085850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19" name="Line 2"/>
          <p:cNvSpPr>
            <a:spLocks noChangeShapeType="1"/>
          </p:cNvSpPr>
          <p:nvPr/>
        </p:nvSpPr>
        <p:spPr bwMode="auto">
          <a:xfrm>
            <a:off x="6873875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20" name="Line 3"/>
          <p:cNvSpPr>
            <a:spLocks noChangeShapeType="1"/>
          </p:cNvSpPr>
          <p:nvPr/>
        </p:nvSpPr>
        <p:spPr bwMode="auto">
          <a:xfrm flipH="1">
            <a:off x="6873875" y="4005263"/>
            <a:ext cx="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21" name="Line 4"/>
          <p:cNvSpPr>
            <a:spLocks noChangeShapeType="1"/>
          </p:cNvSpPr>
          <p:nvPr/>
        </p:nvSpPr>
        <p:spPr bwMode="auto">
          <a:xfrm>
            <a:off x="2479675" y="3609975"/>
            <a:ext cx="1382713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22" name="Text Box 6"/>
          <p:cNvSpPr txBox="1">
            <a:spLocks noChangeArrowheads="1"/>
          </p:cNvSpPr>
          <p:nvPr/>
        </p:nvSpPr>
        <p:spPr bwMode="auto">
          <a:xfrm>
            <a:off x="336550" y="5229225"/>
            <a:ext cx="1525588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Politicians</a:t>
            </a:r>
          </a:p>
        </p:txBody>
      </p:sp>
      <p:sp>
        <p:nvSpPr>
          <p:cNvPr id="243723" name="Text Box 7"/>
          <p:cNvSpPr txBox="1">
            <a:spLocks noChangeArrowheads="1"/>
          </p:cNvSpPr>
          <p:nvPr/>
        </p:nvSpPr>
        <p:spPr bwMode="auto">
          <a:xfrm>
            <a:off x="1862138" y="5229225"/>
            <a:ext cx="1920875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Civil servants</a:t>
            </a:r>
          </a:p>
        </p:txBody>
      </p:sp>
      <p:sp>
        <p:nvSpPr>
          <p:cNvPr id="243724" name="Text Box 8"/>
          <p:cNvSpPr txBox="1">
            <a:spLocks noChangeArrowheads="1"/>
          </p:cNvSpPr>
          <p:nvPr/>
        </p:nvSpPr>
        <p:spPr bwMode="auto">
          <a:xfrm>
            <a:off x="6219825" y="5229225"/>
            <a:ext cx="2397125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Political advisors</a:t>
            </a:r>
          </a:p>
        </p:txBody>
      </p:sp>
      <p:sp>
        <p:nvSpPr>
          <p:cNvPr id="243725" name="Line 9"/>
          <p:cNvSpPr>
            <a:spLocks noChangeShapeType="1"/>
          </p:cNvSpPr>
          <p:nvPr/>
        </p:nvSpPr>
        <p:spPr bwMode="auto">
          <a:xfrm>
            <a:off x="2479675" y="3305175"/>
            <a:ext cx="61436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26" name="Line 10"/>
          <p:cNvSpPr>
            <a:spLocks noChangeShapeType="1"/>
          </p:cNvSpPr>
          <p:nvPr/>
        </p:nvSpPr>
        <p:spPr bwMode="auto">
          <a:xfrm flipH="1">
            <a:off x="5630863" y="3076575"/>
            <a:ext cx="38417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784850" y="3644900"/>
            <a:ext cx="2767013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/>
              <a:t>Professional bodies</a:t>
            </a:r>
          </a:p>
        </p:txBody>
      </p:sp>
      <p:sp>
        <p:nvSpPr>
          <p:cNvPr id="243731" name="Line 15"/>
          <p:cNvSpPr>
            <a:spLocks noChangeShapeType="1"/>
          </p:cNvSpPr>
          <p:nvPr/>
        </p:nvSpPr>
        <p:spPr bwMode="auto">
          <a:xfrm flipH="1">
            <a:off x="2249488" y="2619375"/>
            <a:ext cx="7683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32" name="Line 16"/>
          <p:cNvSpPr>
            <a:spLocks noChangeShapeType="1"/>
          </p:cNvSpPr>
          <p:nvPr/>
        </p:nvSpPr>
        <p:spPr bwMode="auto">
          <a:xfrm>
            <a:off x="4400550" y="26193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33" name="Line 19"/>
          <p:cNvSpPr>
            <a:spLocks noChangeShapeType="1"/>
          </p:cNvSpPr>
          <p:nvPr/>
        </p:nvSpPr>
        <p:spPr bwMode="auto">
          <a:xfrm flipV="1">
            <a:off x="2940050" y="3990975"/>
            <a:ext cx="1539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34" name="Line 20"/>
          <p:cNvSpPr>
            <a:spLocks noChangeShapeType="1"/>
          </p:cNvSpPr>
          <p:nvPr/>
        </p:nvSpPr>
        <p:spPr bwMode="auto">
          <a:xfrm>
            <a:off x="4400550" y="399097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35" name="Line 21"/>
          <p:cNvSpPr>
            <a:spLocks noChangeShapeType="1"/>
          </p:cNvSpPr>
          <p:nvPr/>
        </p:nvSpPr>
        <p:spPr bwMode="auto">
          <a:xfrm>
            <a:off x="6861175" y="26193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36" name="Line 23"/>
          <p:cNvSpPr>
            <a:spLocks noChangeShapeType="1"/>
          </p:cNvSpPr>
          <p:nvPr/>
        </p:nvSpPr>
        <p:spPr bwMode="auto">
          <a:xfrm flipH="1">
            <a:off x="5630863" y="3838575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37" name="Line 24"/>
          <p:cNvSpPr>
            <a:spLocks noChangeShapeType="1"/>
          </p:cNvSpPr>
          <p:nvPr/>
        </p:nvSpPr>
        <p:spPr bwMode="auto">
          <a:xfrm>
            <a:off x="5630863" y="3990975"/>
            <a:ext cx="23018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38" name="Line 25"/>
          <p:cNvSpPr>
            <a:spLocks noChangeShapeType="1"/>
          </p:cNvSpPr>
          <p:nvPr/>
        </p:nvSpPr>
        <p:spPr bwMode="auto">
          <a:xfrm>
            <a:off x="2479675" y="3533775"/>
            <a:ext cx="3381375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39" name="Line 26"/>
          <p:cNvSpPr>
            <a:spLocks noChangeShapeType="1"/>
          </p:cNvSpPr>
          <p:nvPr/>
        </p:nvSpPr>
        <p:spPr bwMode="auto">
          <a:xfrm flipV="1">
            <a:off x="2479675" y="3076575"/>
            <a:ext cx="35353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40" name="Line 27"/>
          <p:cNvSpPr>
            <a:spLocks noChangeShapeType="1"/>
          </p:cNvSpPr>
          <p:nvPr/>
        </p:nvSpPr>
        <p:spPr bwMode="auto">
          <a:xfrm>
            <a:off x="5275263" y="2619375"/>
            <a:ext cx="72707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41" name="Line 28"/>
          <p:cNvSpPr>
            <a:spLocks noChangeShapeType="1"/>
          </p:cNvSpPr>
          <p:nvPr/>
        </p:nvSpPr>
        <p:spPr bwMode="auto">
          <a:xfrm>
            <a:off x="4862513" y="2619375"/>
            <a:ext cx="922337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42" name="Line 29"/>
          <p:cNvSpPr>
            <a:spLocks noChangeShapeType="1"/>
          </p:cNvSpPr>
          <p:nvPr/>
        </p:nvSpPr>
        <p:spPr bwMode="auto">
          <a:xfrm>
            <a:off x="4478338" y="2619375"/>
            <a:ext cx="1382712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43" name="Line 30"/>
          <p:cNvSpPr>
            <a:spLocks noChangeShapeType="1"/>
          </p:cNvSpPr>
          <p:nvPr/>
        </p:nvSpPr>
        <p:spPr bwMode="auto">
          <a:xfrm flipH="1">
            <a:off x="2863850" y="2619375"/>
            <a:ext cx="1152525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43744" name="Line 31"/>
          <p:cNvSpPr>
            <a:spLocks noChangeShapeType="1"/>
          </p:cNvSpPr>
          <p:nvPr/>
        </p:nvSpPr>
        <p:spPr bwMode="auto">
          <a:xfrm>
            <a:off x="2479675" y="3457575"/>
            <a:ext cx="330517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094038" y="3609975"/>
            <a:ext cx="2536825" cy="71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/>
              <a:t>Government analysts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1281113" y="1916113"/>
            <a:ext cx="2819400" cy="71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/>
              <a:t>University and college researchers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4197350" y="1916113"/>
            <a:ext cx="3765550" cy="71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/>
              <a:t>Research institutes and independent evaluators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5784850" y="2781300"/>
            <a:ext cx="2759075" cy="711200"/>
          </a:xfrm>
          <a:prstGeom prst="rect">
            <a:avLst/>
          </a:prstGeom>
          <a:solidFill>
            <a:srgbClr val="99FF99"/>
          </a:solidFill>
          <a:ln w="9525" algn="ctr">
            <a:solidFill>
              <a:srgbClr val="FADA7A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solidFill>
                  <a:schemeClr val="dk1"/>
                </a:solidFill>
                <a:latin typeface="+mn-lt"/>
              </a:rPr>
              <a:t>Think tanks and knowledge brokers</a:t>
            </a:r>
          </a:p>
        </p:txBody>
      </p:sp>
      <p:sp>
        <p:nvSpPr>
          <p:cNvPr id="243749" name="Text Box 36"/>
          <p:cNvSpPr txBox="1">
            <a:spLocks noChangeArrowheads="1"/>
          </p:cNvSpPr>
          <p:nvPr/>
        </p:nvSpPr>
        <p:spPr bwMode="auto">
          <a:xfrm>
            <a:off x="5421313" y="5661025"/>
            <a:ext cx="2468562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Wider community</a:t>
            </a:r>
          </a:p>
        </p:txBody>
      </p:sp>
      <p:sp>
        <p:nvSpPr>
          <p:cNvPr id="243750" name="Text Box 37"/>
          <p:cNvSpPr txBox="1">
            <a:spLocks noChangeArrowheads="1"/>
          </p:cNvSpPr>
          <p:nvPr/>
        </p:nvSpPr>
        <p:spPr bwMode="auto">
          <a:xfrm>
            <a:off x="3751263" y="5229225"/>
            <a:ext cx="2540000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Loc govt officers</a:t>
            </a:r>
          </a:p>
        </p:txBody>
      </p:sp>
      <p:sp>
        <p:nvSpPr>
          <p:cNvPr id="243751" name="Text Box 38"/>
          <p:cNvSpPr txBox="1">
            <a:spLocks noChangeArrowheads="1"/>
          </p:cNvSpPr>
          <p:nvPr/>
        </p:nvSpPr>
        <p:spPr bwMode="auto">
          <a:xfrm>
            <a:off x="700088" y="5661025"/>
            <a:ext cx="2395537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Service providers</a:t>
            </a:r>
          </a:p>
        </p:txBody>
      </p:sp>
      <p:sp>
        <p:nvSpPr>
          <p:cNvPr id="243752" name="Text Box 39"/>
          <p:cNvSpPr txBox="1">
            <a:spLocks noChangeArrowheads="1"/>
          </p:cNvSpPr>
          <p:nvPr/>
        </p:nvSpPr>
        <p:spPr bwMode="auto">
          <a:xfrm>
            <a:off x="3095625" y="5661025"/>
            <a:ext cx="2325688" cy="40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Service users</a:t>
            </a:r>
          </a:p>
        </p:txBody>
      </p:sp>
      <p:sp>
        <p:nvSpPr>
          <p:cNvPr id="243794" name="Line 82"/>
          <p:cNvSpPr>
            <a:spLocks noChangeShapeType="1"/>
          </p:cNvSpPr>
          <p:nvPr/>
        </p:nvSpPr>
        <p:spPr bwMode="auto">
          <a:xfrm>
            <a:off x="3492500" y="2924175"/>
            <a:ext cx="9350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43795" name="Line 83"/>
          <p:cNvSpPr>
            <a:spLocks noChangeShapeType="1"/>
          </p:cNvSpPr>
          <p:nvPr/>
        </p:nvSpPr>
        <p:spPr bwMode="auto">
          <a:xfrm>
            <a:off x="2916238" y="3141663"/>
            <a:ext cx="1871662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43792" name="Text Box 80"/>
          <p:cNvSpPr txBox="1">
            <a:spLocks noChangeArrowheads="1"/>
          </p:cNvSpPr>
          <p:nvPr/>
        </p:nvSpPr>
        <p:spPr bwMode="auto">
          <a:xfrm>
            <a:off x="971550" y="2781300"/>
            <a:ext cx="2520950" cy="3968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Gill Sans MT" pitchFamily="34" charset="0"/>
              </a:rPr>
              <a:t>Research funders</a:t>
            </a:r>
          </a:p>
        </p:txBody>
      </p:sp>
      <p:sp>
        <p:nvSpPr>
          <p:cNvPr id="243796" name="Line 84"/>
          <p:cNvSpPr>
            <a:spLocks noChangeShapeType="1"/>
          </p:cNvSpPr>
          <p:nvPr/>
        </p:nvSpPr>
        <p:spPr bwMode="auto">
          <a:xfrm flipH="1">
            <a:off x="2268538" y="3213100"/>
            <a:ext cx="64770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43797" name="Line 85"/>
          <p:cNvSpPr>
            <a:spLocks noChangeShapeType="1"/>
          </p:cNvSpPr>
          <p:nvPr/>
        </p:nvSpPr>
        <p:spPr bwMode="auto">
          <a:xfrm flipH="1">
            <a:off x="1403350" y="3141663"/>
            <a:ext cx="936625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43798" name="Line 86"/>
          <p:cNvSpPr>
            <a:spLocks noChangeShapeType="1"/>
          </p:cNvSpPr>
          <p:nvPr/>
        </p:nvSpPr>
        <p:spPr bwMode="auto">
          <a:xfrm flipH="1">
            <a:off x="1547813" y="48688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43799" name="Line 87"/>
          <p:cNvSpPr>
            <a:spLocks noChangeShapeType="1"/>
          </p:cNvSpPr>
          <p:nvPr/>
        </p:nvSpPr>
        <p:spPr bwMode="auto">
          <a:xfrm flipH="1">
            <a:off x="1619250" y="4365625"/>
            <a:ext cx="42481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43800" name="Line 88"/>
          <p:cNvSpPr>
            <a:spLocks noChangeShapeType="1"/>
          </p:cNvSpPr>
          <p:nvPr/>
        </p:nvSpPr>
        <p:spPr bwMode="auto">
          <a:xfrm flipH="1">
            <a:off x="3563938" y="4797425"/>
            <a:ext cx="2303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43801" name="Line 89"/>
          <p:cNvSpPr>
            <a:spLocks noChangeShapeType="1"/>
          </p:cNvSpPr>
          <p:nvPr/>
        </p:nvSpPr>
        <p:spPr bwMode="auto">
          <a:xfrm flipH="1">
            <a:off x="5292725" y="4076700"/>
            <a:ext cx="11509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50825" y="3838575"/>
            <a:ext cx="2689225" cy="1016000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/>
              <a:t>Audit, inspection and scrutiny regimes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11188" y="3284538"/>
            <a:ext cx="1844675" cy="406400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solidFill>
                  <a:schemeClr val="tx1"/>
                </a:solidFill>
              </a:rPr>
              <a:t>Media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856288" y="4219575"/>
            <a:ext cx="2613025" cy="71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/>
              <a:t>Lobbyists and advocacy groups</a:t>
            </a:r>
          </a:p>
        </p:txBody>
      </p:sp>
      <p:sp>
        <p:nvSpPr>
          <p:cNvPr id="243803" name="Text Box 91"/>
          <p:cNvSpPr txBox="1">
            <a:spLocks noChangeArrowheads="1"/>
          </p:cNvSpPr>
          <p:nvPr/>
        </p:nvSpPr>
        <p:spPr bwMode="auto">
          <a:xfrm>
            <a:off x="179388" y="1125538"/>
            <a:ext cx="8713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b="1"/>
              <a:t>Multiple interests, many connections &amp; pathways to impact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2771775" y="3357563"/>
            <a:ext cx="5905500" cy="324008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sz="2400" b="1" i="1"/>
              <a:t>Players and processes</a:t>
            </a:r>
            <a:r>
              <a:rPr lang="en-GB" sz="2400"/>
              <a:t> more important than products</a:t>
            </a:r>
          </a:p>
          <a:p>
            <a:pPr>
              <a:lnSpc>
                <a:spcPct val="95000"/>
              </a:lnSpc>
            </a:pPr>
            <a:r>
              <a:rPr lang="en-GB" sz="2400"/>
              <a:t>Importance of </a:t>
            </a:r>
            <a:r>
              <a:rPr lang="en-GB" sz="2400" b="1" i="1"/>
              <a:t>context</a:t>
            </a:r>
          </a:p>
          <a:p>
            <a:pPr>
              <a:lnSpc>
                <a:spcPct val="95000"/>
              </a:lnSpc>
            </a:pPr>
            <a:r>
              <a:rPr lang="en-GB" sz="2400" b="1" i="1"/>
              <a:t>Interaction</a:t>
            </a:r>
            <a:r>
              <a:rPr lang="en-GB" sz="2400"/>
              <a:t> with other types of knowledge (tacit; experiential)</a:t>
            </a:r>
          </a:p>
          <a:p>
            <a:pPr>
              <a:lnSpc>
                <a:spcPct val="95000"/>
              </a:lnSpc>
            </a:pPr>
            <a:r>
              <a:rPr lang="en-GB" sz="2400"/>
              <a:t>Multi-voiced </a:t>
            </a:r>
            <a:r>
              <a:rPr lang="en-GB" sz="2400" b="1" i="1"/>
              <a:t>dialogue</a:t>
            </a:r>
          </a:p>
          <a:p>
            <a:pPr>
              <a:lnSpc>
                <a:spcPct val="95000"/>
              </a:lnSpc>
            </a:pPr>
            <a:r>
              <a:rPr lang="en-GB" sz="2400"/>
              <a:t>‘Use’ an interactive, non-linear, social &amp; political process</a:t>
            </a:r>
            <a:endParaRPr lang="en-US" sz="2400"/>
          </a:p>
        </p:txBody>
      </p:sp>
      <p:pic>
        <p:nvPicPr>
          <p:cNvPr id="343043" name="Picture 3" descr="MCj02805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2184400" cy="2255837"/>
          </a:xfrm>
          <a:prstGeom prst="rect">
            <a:avLst/>
          </a:prstGeom>
          <a:noFill/>
        </p:spPr>
      </p:pic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2987675" y="1628775"/>
            <a:ext cx="5492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</a:pPr>
            <a:r>
              <a:rPr lang="en-GB" b="1" i="1"/>
              <a:t>Moving away from ideas of ‘packaging’ knowledge and enabling knowledge transfer </a:t>
            </a:r>
            <a:br>
              <a:rPr lang="en-GB" b="1" i="1"/>
            </a:br>
            <a:r>
              <a:rPr lang="en-GB" b="1" i="1"/>
              <a:t>– recognising instead:</a:t>
            </a:r>
          </a:p>
        </p:txBody>
      </p:sp>
      <p:grpSp>
        <p:nvGrpSpPr>
          <p:cNvPr id="343078" name="Group 38"/>
          <p:cNvGrpSpPr>
            <a:grpSpLocks/>
          </p:cNvGrpSpPr>
          <p:nvPr/>
        </p:nvGrpSpPr>
        <p:grpSpPr bwMode="auto">
          <a:xfrm>
            <a:off x="468313" y="4365625"/>
            <a:ext cx="2147887" cy="2062163"/>
            <a:chOff x="295" y="2750"/>
            <a:chExt cx="1353" cy="1299"/>
          </a:xfrm>
        </p:grpSpPr>
        <p:sp>
          <p:nvSpPr>
            <p:cNvPr id="343046" name="AutoShape 6"/>
            <p:cNvSpPr>
              <a:spLocks noChangeAspect="1" noChangeArrowheads="1" noTextEdit="1"/>
            </p:cNvSpPr>
            <p:nvPr/>
          </p:nvSpPr>
          <p:spPr bwMode="auto">
            <a:xfrm>
              <a:off x="295" y="2750"/>
              <a:ext cx="1353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47" name="Freeform 7"/>
            <p:cNvSpPr>
              <a:spLocks/>
            </p:cNvSpPr>
            <p:nvPr/>
          </p:nvSpPr>
          <p:spPr bwMode="auto">
            <a:xfrm>
              <a:off x="1045" y="3427"/>
              <a:ext cx="603" cy="622"/>
            </a:xfrm>
            <a:custGeom>
              <a:avLst/>
              <a:gdLst/>
              <a:ahLst/>
              <a:cxnLst>
                <a:cxn ang="0">
                  <a:pos x="1190" y="18"/>
                </a:cxn>
                <a:cxn ang="0">
                  <a:pos x="1169" y="15"/>
                </a:cxn>
                <a:cxn ang="0">
                  <a:pos x="1122" y="12"/>
                </a:cxn>
                <a:cxn ang="0">
                  <a:pos x="1027" y="5"/>
                </a:cxn>
                <a:cxn ang="0">
                  <a:pos x="902" y="1"/>
                </a:cxn>
                <a:cxn ang="0">
                  <a:pos x="755" y="0"/>
                </a:cxn>
                <a:cxn ang="0">
                  <a:pos x="601" y="8"/>
                </a:cxn>
                <a:cxn ang="0">
                  <a:pos x="454" y="25"/>
                </a:cxn>
                <a:cxn ang="0">
                  <a:pos x="322" y="53"/>
                </a:cxn>
                <a:cxn ang="0">
                  <a:pos x="222" y="99"/>
                </a:cxn>
                <a:cxn ang="0">
                  <a:pos x="80" y="257"/>
                </a:cxn>
                <a:cxn ang="0">
                  <a:pos x="6" y="490"/>
                </a:cxn>
                <a:cxn ang="0">
                  <a:pos x="6" y="942"/>
                </a:cxn>
                <a:cxn ang="0">
                  <a:pos x="13" y="1094"/>
                </a:cxn>
                <a:cxn ang="0">
                  <a:pos x="65" y="1074"/>
                </a:cxn>
                <a:cxn ang="0">
                  <a:pos x="137" y="1053"/>
                </a:cxn>
                <a:cxn ang="0">
                  <a:pos x="212" y="1042"/>
                </a:cxn>
                <a:cxn ang="0">
                  <a:pos x="304" y="1034"/>
                </a:cxn>
                <a:cxn ang="0">
                  <a:pos x="387" y="1025"/>
                </a:cxn>
                <a:cxn ang="0">
                  <a:pos x="435" y="1017"/>
                </a:cxn>
                <a:cxn ang="0">
                  <a:pos x="459" y="897"/>
                </a:cxn>
                <a:cxn ang="0">
                  <a:pos x="424" y="849"/>
                </a:cxn>
                <a:cxn ang="0">
                  <a:pos x="364" y="848"/>
                </a:cxn>
                <a:cxn ang="0">
                  <a:pos x="308" y="844"/>
                </a:cxn>
                <a:cxn ang="0">
                  <a:pos x="255" y="836"/>
                </a:cxn>
                <a:cxn ang="0">
                  <a:pos x="218" y="817"/>
                </a:cxn>
                <a:cxn ang="0">
                  <a:pos x="220" y="775"/>
                </a:cxn>
                <a:cxn ang="0">
                  <a:pos x="243" y="748"/>
                </a:cxn>
                <a:cxn ang="0">
                  <a:pos x="271" y="725"/>
                </a:cxn>
                <a:cxn ang="0">
                  <a:pos x="281" y="703"/>
                </a:cxn>
                <a:cxn ang="0">
                  <a:pos x="253" y="665"/>
                </a:cxn>
                <a:cxn ang="0">
                  <a:pos x="270" y="638"/>
                </a:cxn>
                <a:cxn ang="0">
                  <a:pos x="298" y="623"/>
                </a:cxn>
                <a:cxn ang="0">
                  <a:pos x="275" y="569"/>
                </a:cxn>
                <a:cxn ang="0">
                  <a:pos x="306" y="548"/>
                </a:cxn>
                <a:cxn ang="0">
                  <a:pos x="340" y="534"/>
                </a:cxn>
                <a:cxn ang="0">
                  <a:pos x="336" y="490"/>
                </a:cxn>
                <a:cxn ang="0">
                  <a:pos x="285" y="451"/>
                </a:cxn>
                <a:cxn ang="0">
                  <a:pos x="236" y="409"/>
                </a:cxn>
                <a:cxn ang="0">
                  <a:pos x="248" y="383"/>
                </a:cxn>
                <a:cxn ang="0">
                  <a:pos x="327" y="341"/>
                </a:cxn>
                <a:cxn ang="0">
                  <a:pos x="431" y="287"/>
                </a:cxn>
                <a:cxn ang="0">
                  <a:pos x="527" y="236"/>
                </a:cxn>
                <a:cxn ang="0">
                  <a:pos x="566" y="217"/>
                </a:cxn>
                <a:cxn ang="0">
                  <a:pos x="616" y="200"/>
                </a:cxn>
                <a:cxn ang="0">
                  <a:pos x="684" y="186"/>
                </a:cxn>
                <a:cxn ang="0">
                  <a:pos x="755" y="182"/>
                </a:cxn>
                <a:cxn ang="0">
                  <a:pos x="857" y="208"/>
                </a:cxn>
                <a:cxn ang="0">
                  <a:pos x="968" y="269"/>
                </a:cxn>
                <a:cxn ang="0">
                  <a:pos x="1015" y="316"/>
                </a:cxn>
                <a:cxn ang="0">
                  <a:pos x="1075" y="426"/>
                </a:cxn>
                <a:cxn ang="0">
                  <a:pos x="1080" y="552"/>
                </a:cxn>
                <a:cxn ang="0">
                  <a:pos x="1038" y="653"/>
                </a:cxn>
                <a:cxn ang="0">
                  <a:pos x="979" y="718"/>
                </a:cxn>
                <a:cxn ang="0">
                  <a:pos x="906" y="753"/>
                </a:cxn>
                <a:cxn ang="0">
                  <a:pos x="852" y="781"/>
                </a:cxn>
                <a:cxn ang="0">
                  <a:pos x="820" y="826"/>
                </a:cxn>
                <a:cxn ang="0">
                  <a:pos x="820" y="951"/>
                </a:cxn>
                <a:cxn ang="0">
                  <a:pos x="884" y="1012"/>
                </a:cxn>
                <a:cxn ang="0">
                  <a:pos x="957" y="1048"/>
                </a:cxn>
                <a:cxn ang="0">
                  <a:pos x="1021" y="1086"/>
                </a:cxn>
                <a:cxn ang="0">
                  <a:pos x="1075" y="1122"/>
                </a:cxn>
                <a:cxn ang="0">
                  <a:pos x="1206" y="19"/>
                </a:cxn>
              </a:cxnLst>
              <a:rect l="0" t="0" r="r" b="b"/>
              <a:pathLst>
                <a:path w="1206" h="1243">
                  <a:moveTo>
                    <a:pt x="1206" y="19"/>
                  </a:moveTo>
                  <a:lnTo>
                    <a:pt x="1201" y="19"/>
                  </a:lnTo>
                  <a:lnTo>
                    <a:pt x="1195" y="18"/>
                  </a:lnTo>
                  <a:lnTo>
                    <a:pt x="1190" y="18"/>
                  </a:lnTo>
                  <a:lnTo>
                    <a:pt x="1186" y="17"/>
                  </a:lnTo>
                  <a:lnTo>
                    <a:pt x="1180" y="17"/>
                  </a:lnTo>
                  <a:lnTo>
                    <a:pt x="1175" y="17"/>
                  </a:lnTo>
                  <a:lnTo>
                    <a:pt x="1169" y="15"/>
                  </a:lnTo>
                  <a:lnTo>
                    <a:pt x="1164" y="15"/>
                  </a:lnTo>
                  <a:lnTo>
                    <a:pt x="1153" y="14"/>
                  </a:lnTo>
                  <a:lnTo>
                    <a:pt x="1140" y="13"/>
                  </a:lnTo>
                  <a:lnTo>
                    <a:pt x="1122" y="12"/>
                  </a:lnTo>
                  <a:lnTo>
                    <a:pt x="1102" y="10"/>
                  </a:lnTo>
                  <a:lnTo>
                    <a:pt x="1080" y="9"/>
                  </a:lnTo>
                  <a:lnTo>
                    <a:pt x="1054" y="6"/>
                  </a:lnTo>
                  <a:lnTo>
                    <a:pt x="1027" y="5"/>
                  </a:lnTo>
                  <a:lnTo>
                    <a:pt x="999" y="4"/>
                  </a:lnTo>
                  <a:lnTo>
                    <a:pt x="968" y="2"/>
                  </a:lnTo>
                  <a:lnTo>
                    <a:pt x="935" y="1"/>
                  </a:lnTo>
                  <a:lnTo>
                    <a:pt x="902" y="1"/>
                  </a:lnTo>
                  <a:lnTo>
                    <a:pt x="866" y="0"/>
                  </a:lnTo>
                  <a:lnTo>
                    <a:pt x="830" y="0"/>
                  </a:lnTo>
                  <a:lnTo>
                    <a:pt x="792" y="0"/>
                  </a:lnTo>
                  <a:lnTo>
                    <a:pt x="755" y="0"/>
                  </a:lnTo>
                  <a:lnTo>
                    <a:pt x="716" y="1"/>
                  </a:lnTo>
                  <a:lnTo>
                    <a:pt x="678" y="2"/>
                  </a:lnTo>
                  <a:lnTo>
                    <a:pt x="640" y="5"/>
                  </a:lnTo>
                  <a:lnTo>
                    <a:pt x="601" y="8"/>
                  </a:lnTo>
                  <a:lnTo>
                    <a:pt x="563" y="10"/>
                  </a:lnTo>
                  <a:lnTo>
                    <a:pt x="525" y="14"/>
                  </a:lnTo>
                  <a:lnTo>
                    <a:pt x="489" y="19"/>
                  </a:lnTo>
                  <a:lnTo>
                    <a:pt x="454" y="25"/>
                  </a:lnTo>
                  <a:lnTo>
                    <a:pt x="419" y="30"/>
                  </a:lnTo>
                  <a:lnTo>
                    <a:pt x="385" y="38"/>
                  </a:lnTo>
                  <a:lnTo>
                    <a:pt x="354" y="45"/>
                  </a:lnTo>
                  <a:lnTo>
                    <a:pt x="322" y="53"/>
                  </a:lnTo>
                  <a:lnTo>
                    <a:pt x="294" y="64"/>
                  </a:lnTo>
                  <a:lnTo>
                    <a:pt x="268" y="74"/>
                  </a:lnTo>
                  <a:lnTo>
                    <a:pt x="244" y="86"/>
                  </a:lnTo>
                  <a:lnTo>
                    <a:pt x="222" y="99"/>
                  </a:lnTo>
                  <a:lnTo>
                    <a:pt x="203" y="113"/>
                  </a:lnTo>
                  <a:lnTo>
                    <a:pt x="156" y="157"/>
                  </a:lnTo>
                  <a:lnTo>
                    <a:pt x="114" y="205"/>
                  </a:lnTo>
                  <a:lnTo>
                    <a:pt x="80" y="257"/>
                  </a:lnTo>
                  <a:lnTo>
                    <a:pt x="53" y="312"/>
                  </a:lnTo>
                  <a:lnTo>
                    <a:pt x="32" y="369"/>
                  </a:lnTo>
                  <a:lnTo>
                    <a:pt x="17" y="429"/>
                  </a:lnTo>
                  <a:lnTo>
                    <a:pt x="6" y="490"/>
                  </a:lnTo>
                  <a:lnTo>
                    <a:pt x="0" y="551"/>
                  </a:lnTo>
                  <a:lnTo>
                    <a:pt x="0" y="664"/>
                  </a:lnTo>
                  <a:lnTo>
                    <a:pt x="2" y="797"/>
                  </a:lnTo>
                  <a:lnTo>
                    <a:pt x="6" y="942"/>
                  </a:lnTo>
                  <a:lnTo>
                    <a:pt x="13" y="1088"/>
                  </a:lnTo>
                  <a:lnTo>
                    <a:pt x="13" y="1090"/>
                  </a:lnTo>
                  <a:lnTo>
                    <a:pt x="13" y="1091"/>
                  </a:lnTo>
                  <a:lnTo>
                    <a:pt x="13" y="1094"/>
                  </a:lnTo>
                  <a:lnTo>
                    <a:pt x="13" y="1095"/>
                  </a:lnTo>
                  <a:lnTo>
                    <a:pt x="30" y="1087"/>
                  </a:lnTo>
                  <a:lnTo>
                    <a:pt x="48" y="1081"/>
                  </a:lnTo>
                  <a:lnTo>
                    <a:pt x="65" y="1074"/>
                  </a:lnTo>
                  <a:lnTo>
                    <a:pt x="83" y="1068"/>
                  </a:lnTo>
                  <a:lnTo>
                    <a:pt x="101" y="1062"/>
                  </a:lnTo>
                  <a:lnTo>
                    <a:pt x="118" y="1057"/>
                  </a:lnTo>
                  <a:lnTo>
                    <a:pt x="137" y="1053"/>
                  </a:lnTo>
                  <a:lnTo>
                    <a:pt x="155" y="1049"/>
                  </a:lnTo>
                  <a:lnTo>
                    <a:pt x="171" y="1047"/>
                  </a:lnTo>
                  <a:lnTo>
                    <a:pt x="190" y="1044"/>
                  </a:lnTo>
                  <a:lnTo>
                    <a:pt x="212" y="1042"/>
                  </a:lnTo>
                  <a:lnTo>
                    <a:pt x="233" y="1040"/>
                  </a:lnTo>
                  <a:lnTo>
                    <a:pt x="256" y="1038"/>
                  </a:lnTo>
                  <a:lnTo>
                    <a:pt x="281" y="1035"/>
                  </a:lnTo>
                  <a:lnTo>
                    <a:pt x="304" y="1034"/>
                  </a:lnTo>
                  <a:lnTo>
                    <a:pt x="327" y="1031"/>
                  </a:lnTo>
                  <a:lnTo>
                    <a:pt x="348" y="1029"/>
                  </a:lnTo>
                  <a:lnTo>
                    <a:pt x="370" y="1027"/>
                  </a:lnTo>
                  <a:lnTo>
                    <a:pt x="387" y="1025"/>
                  </a:lnTo>
                  <a:lnTo>
                    <a:pt x="405" y="1023"/>
                  </a:lnTo>
                  <a:lnTo>
                    <a:pt x="419" y="1021"/>
                  </a:lnTo>
                  <a:lnTo>
                    <a:pt x="428" y="1020"/>
                  </a:lnTo>
                  <a:lnTo>
                    <a:pt x="435" y="1017"/>
                  </a:lnTo>
                  <a:lnTo>
                    <a:pt x="437" y="1016"/>
                  </a:lnTo>
                  <a:lnTo>
                    <a:pt x="447" y="968"/>
                  </a:lnTo>
                  <a:lnTo>
                    <a:pt x="452" y="933"/>
                  </a:lnTo>
                  <a:lnTo>
                    <a:pt x="459" y="897"/>
                  </a:lnTo>
                  <a:lnTo>
                    <a:pt x="467" y="849"/>
                  </a:lnTo>
                  <a:lnTo>
                    <a:pt x="452" y="849"/>
                  </a:lnTo>
                  <a:lnTo>
                    <a:pt x="437" y="849"/>
                  </a:lnTo>
                  <a:lnTo>
                    <a:pt x="424" y="849"/>
                  </a:lnTo>
                  <a:lnTo>
                    <a:pt x="409" y="849"/>
                  </a:lnTo>
                  <a:lnTo>
                    <a:pt x="394" y="849"/>
                  </a:lnTo>
                  <a:lnTo>
                    <a:pt x="379" y="849"/>
                  </a:lnTo>
                  <a:lnTo>
                    <a:pt x="364" y="848"/>
                  </a:lnTo>
                  <a:lnTo>
                    <a:pt x="351" y="848"/>
                  </a:lnTo>
                  <a:lnTo>
                    <a:pt x="336" y="847"/>
                  </a:lnTo>
                  <a:lnTo>
                    <a:pt x="322" y="846"/>
                  </a:lnTo>
                  <a:lnTo>
                    <a:pt x="308" y="844"/>
                  </a:lnTo>
                  <a:lnTo>
                    <a:pt x="294" y="843"/>
                  </a:lnTo>
                  <a:lnTo>
                    <a:pt x="281" y="842"/>
                  </a:lnTo>
                  <a:lnTo>
                    <a:pt x="268" y="839"/>
                  </a:lnTo>
                  <a:lnTo>
                    <a:pt x="255" y="836"/>
                  </a:lnTo>
                  <a:lnTo>
                    <a:pt x="243" y="834"/>
                  </a:lnTo>
                  <a:lnTo>
                    <a:pt x="233" y="831"/>
                  </a:lnTo>
                  <a:lnTo>
                    <a:pt x="225" y="825"/>
                  </a:lnTo>
                  <a:lnTo>
                    <a:pt x="218" y="817"/>
                  </a:lnTo>
                  <a:lnTo>
                    <a:pt x="216" y="808"/>
                  </a:lnTo>
                  <a:lnTo>
                    <a:pt x="216" y="796"/>
                  </a:lnTo>
                  <a:lnTo>
                    <a:pt x="218" y="786"/>
                  </a:lnTo>
                  <a:lnTo>
                    <a:pt x="220" y="775"/>
                  </a:lnTo>
                  <a:lnTo>
                    <a:pt x="224" y="766"/>
                  </a:lnTo>
                  <a:lnTo>
                    <a:pt x="229" y="760"/>
                  </a:lnTo>
                  <a:lnTo>
                    <a:pt x="236" y="753"/>
                  </a:lnTo>
                  <a:lnTo>
                    <a:pt x="243" y="748"/>
                  </a:lnTo>
                  <a:lnTo>
                    <a:pt x="251" y="743"/>
                  </a:lnTo>
                  <a:lnTo>
                    <a:pt x="258" y="738"/>
                  </a:lnTo>
                  <a:lnTo>
                    <a:pt x="264" y="731"/>
                  </a:lnTo>
                  <a:lnTo>
                    <a:pt x="271" y="725"/>
                  </a:lnTo>
                  <a:lnTo>
                    <a:pt x="276" y="718"/>
                  </a:lnTo>
                  <a:lnTo>
                    <a:pt x="278" y="714"/>
                  </a:lnTo>
                  <a:lnTo>
                    <a:pt x="279" y="708"/>
                  </a:lnTo>
                  <a:lnTo>
                    <a:pt x="281" y="703"/>
                  </a:lnTo>
                  <a:lnTo>
                    <a:pt x="278" y="697"/>
                  </a:lnTo>
                  <a:lnTo>
                    <a:pt x="268" y="686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55" y="653"/>
                  </a:lnTo>
                  <a:lnTo>
                    <a:pt x="259" y="648"/>
                  </a:lnTo>
                  <a:lnTo>
                    <a:pt x="264" y="643"/>
                  </a:lnTo>
                  <a:lnTo>
                    <a:pt x="270" y="638"/>
                  </a:lnTo>
                  <a:lnTo>
                    <a:pt x="276" y="634"/>
                  </a:lnTo>
                  <a:lnTo>
                    <a:pt x="283" y="631"/>
                  </a:lnTo>
                  <a:lnTo>
                    <a:pt x="291" y="627"/>
                  </a:lnTo>
                  <a:lnTo>
                    <a:pt x="298" y="623"/>
                  </a:lnTo>
                  <a:lnTo>
                    <a:pt x="305" y="619"/>
                  </a:lnTo>
                  <a:lnTo>
                    <a:pt x="289" y="606"/>
                  </a:lnTo>
                  <a:lnTo>
                    <a:pt x="279" y="588"/>
                  </a:lnTo>
                  <a:lnTo>
                    <a:pt x="275" y="569"/>
                  </a:lnTo>
                  <a:lnTo>
                    <a:pt x="278" y="548"/>
                  </a:lnTo>
                  <a:lnTo>
                    <a:pt x="287" y="549"/>
                  </a:lnTo>
                  <a:lnTo>
                    <a:pt x="297" y="549"/>
                  </a:lnTo>
                  <a:lnTo>
                    <a:pt x="306" y="548"/>
                  </a:lnTo>
                  <a:lnTo>
                    <a:pt x="316" y="547"/>
                  </a:lnTo>
                  <a:lnTo>
                    <a:pt x="325" y="544"/>
                  </a:lnTo>
                  <a:lnTo>
                    <a:pt x="333" y="539"/>
                  </a:lnTo>
                  <a:lnTo>
                    <a:pt x="340" y="534"/>
                  </a:lnTo>
                  <a:lnTo>
                    <a:pt x="345" y="526"/>
                  </a:lnTo>
                  <a:lnTo>
                    <a:pt x="348" y="512"/>
                  </a:lnTo>
                  <a:lnTo>
                    <a:pt x="345" y="500"/>
                  </a:lnTo>
                  <a:lnTo>
                    <a:pt x="336" y="490"/>
                  </a:lnTo>
                  <a:lnTo>
                    <a:pt x="325" y="480"/>
                  </a:lnTo>
                  <a:lnTo>
                    <a:pt x="312" y="470"/>
                  </a:lnTo>
                  <a:lnTo>
                    <a:pt x="298" y="461"/>
                  </a:lnTo>
                  <a:lnTo>
                    <a:pt x="285" y="451"/>
                  </a:lnTo>
                  <a:lnTo>
                    <a:pt x="272" y="442"/>
                  </a:lnTo>
                  <a:lnTo>
                    <a:pt x="259" y="432"/>
                  </a:lnTo>
                  <a:lnTo>
                    <a:pt x="248" y="421"/>
                  </a:lnTo>
                  <a:lnTo>
                    <a:pt x="236" y="409"/>
                  </a:lnTo>
                  <a:lnTo>
                    <a:pt x="226" y="396"/>
                  </a:lnTo>
                  <a:lnTo>
                    <a:pt x="229" y="395"/>
                  </a:lnTo>
                  <a:lnTo>
                    <a:pt x="236" y="390"/>
                  </a:lnTo>
                  <a:lnTo>
                    <a:pt x="248" y="383"/>
                  </a:lnTo>
                  <a:lnTo>
                    <a:pt x="263" y="375"/>
                  </a:lnTo>
                  <a:lnTo>
                    <a:pt x="282" y="365"/>
                  </a:lnTo>
                  <a:lnTo>
                    <a:pt x="304" y="354"/>
                  </a:lnTo>
                  <a:lnTo>
                    <a:pt x="327" y="341"/>
                  </a:lnTo>
                  <a:lnTo>
                    <a:pt x="352" y="329"/>
                  </a:lnTo>
                  <a:lnTo>
                    <a:pt x="378" y="314"/>
                  </a:lnTo>
                  <a:lnTo>
                    <a:pt x="405" y="301"/>
                  </a:lnTo>
                  <a:lnTo>
                    <a:pt x="431" y="287"/>
                  </a:lnTo>
                  <a:lnTo>
                    <a:pt x="458" y="273"/>
                  </a:lnTo>
                  <a:lnTo>
                    <a:pt x="482" y="260"/>
                  </a:lnTo>
                  <a:lnTo>
                    <a:pt x="506" y="247"/>
                  </a:lnTo>
                  <a:lnTo>
                    <a:pt x="527" y="236"/>
                  </a:lnTo>
                  <a:lnTo>
                    <a:pt x="546" y="226"/>
                  </a:lnTo>
                  <a:lnTo>
                    <a:pt x="550" y="223"/>
                  </a:lnTo>
                  <a:lnTo>
                    <a:pt x="557" y="221"/>
                  </a:lnTo>
                  <a:lnTo>
                    <a:pt x="566" y="217"/>
                  </a:lnTo>
                  <a:lnTo>
                    <a:pt x="576" y="213"/>
                  </a:lnTo>
                  <a:lnTo>
                    <a:pt x="588" y="209"/>
                  </a:lnTo>
                  <a:lnTo>
                    <a:pt x="601" y="204"/>
                  </a:lnTo>
                  <a:lnTo>
                    <a:pt x="616" y="200"/>
                  </a:lnTo>
                  <a:lnTo>
                    <a:pt x="632" y="196"/>
                  </a:lnTo>
                  <a:lnTo>
                    <a:pt x="649" y="192"/>
                  </a:lnTo>
                  <a:lnTo>
                    <a:pt x="666" y="188"/>
                  </a:lnTo>
                  <a:lnTo>
                    <a:pt x="684" y="186"/>
                  </a:lnTo>
                  <a:lnTo>
                    <a:pt x="701" y="183"/>
                  </a:lnTo>
                  <a:lnTo>
                    <a:pt x="720" y="182"/>
                  </a:lnTo>
                  <a:lnTo>
                    <a:pt x="738" y="180"/>
                  </a:lnTo>
                  <a:lnTo>
                    <a:pt x="755" y="182"/>
                  </a:lnTo>
                  <a:lnTo>
                    <a:pt x="773" y="183"/>
                  </a:lnTo>
                  <a:lnTo>
                    <a:pt x="799" y="188"/>
                  </a:lnTo>
                  <a:lnTo>
                    <a:pt x="827" y="197"/>
                  </a:lnTo>
                  <a:lnTo>
                    <a:pt x="857" y="208"/>
                  </a:lnTo>
                  <a:lnTo>
                    <a:pt x="887" y="222"/>
                  </a:lnTo>
                  <a:lnTo>
                    <a:pt x="916" y="236"/>
                  </a:lnTo>
                  <a:lnTo>
                    <a:pt x="944" y="253"/>
                  </a:lnTo>
                  <a:lnTo>
                    <a:pt x="968" y="269"/>
                  </a:lnTo>
                  <a:lnTo>
                    <a:pt x="988" y="286"/>
                  </a:lnTo>
                  <a:lnTo>
                    <a:pt x="992" y="290"/>
                  </a:lnTo>
                  <a:lnTo>
                    <a:pt x="1002" y="299"/>
                  </a:lnTo>
                  <a:lnTo>
                    <a:pt x="1015" y="316"/>
                  </a:lnTo>
                  <a:lnTo>
                    <a:pt x="1031" y="336"/>
                  </a:lnTo>
                  <a:lnTo>
                    <a:pt x="1049" y="362"/>
                  </a:lnTo>
                  <a:lnTo>
                    <a:pt x="1064" y="392"/>
                  </a:lnTo>
                  <a:lnTo>
                    <a:pt x="1075" y="426"/>
                  </a:lnTo>
                  <a:lnTo>
                    <a:pt x="1082" y="462"/>
                  </a:lnTo>
                  <a:lnTo>
                    <a:pt x="1083" y="495"/>
                  </a:lnTo>
                  <a:lnTo>
                    <a:pt x="1083" y="525"/>
                  </a:lnTo>
                  <a:lnTo>
                    <a:pt x="1080" y="552"/>
                  </a:lnTo>
                  <a:lnTo>
                    <a:pt x="1073" y="578"/>
                  </a:lnTo>
                  <a:lnTo>
                    <a:pt x="1065" y="604"/>
                  </a:lnTo>
                  <a:lnTo>
                    <a:pt x="1053" y="629"/>
                  </a:lnTo>
                  <a:lnTo>
                    <a:pt x="1038" y="653"/>
                  </a:lnTo>
                  <a:lnTo>
                    <a:pt x="1021" y="681"/>
                  </a:lnTo>
                  <a:lnTo>
                    <a:pt x="1008" y="695"/>
                  </a:lnTo>
                  <a:lnTo>
                    <a:pt x="995" y="707"/>
                  </a:lnTo>
                  <a:lnTo>
                    <a:pt x="979" y="718"/>
                  </a:lnTo>
                  <a:lnTo>
                    <a:pt x="962" y="727"/>
                  </a:lnTo>
                  <a:lnTo>
                    <a:pt x="944" y="736"/>
                  </a:lnTo>
                  <a:lnTo>
                    <a:pt x="925" y="745"/>
                  </a:lnTo>
                  <a:lnTo>
                    <a:pt x="906" y="753"/>
                  </a:lnTo>
                  <a:lnTo>
                    <a:pt x="888" y="762"/>
                  </a:lnTo>
                  <a:lnTo>
                    <a:pt x="876" y="766"/>
                  </a:lnTo>
                  <a:lnTo>
                    <a:pt x="864" y="773"/>
                  </a:lnTo>
                  <a:lnTo>
                    <a:pt x="852" y="781"/>
                  </a:lnTo>
                  <a:lnTo>
                    <a:pt x="842" y="791"/>
                  </a:lnTo>
                  <a:lnTo>
                    <a:pt x="833" y="801"/>
                  </a:lnTo>
                  <a:lnTo>
                    <a:pt x="824" y="813"/>
                  </a:lnTo>
                  <a:lnTo>
                    <a:pt x="820" y="826"/>
                  </a:lnTo>
                  <a:lnTo>
                    <a:pt x="819" y="840"/>
                  </a:lnTo>
                  <a:lnTo>
                    <a:pt x="816" y="881"/>
                  </a:lnTo>
                  <a:lnTo>
                    <a:pt x="816" y="916"/>
                  </a:lnTo>
                  <a:lnTo>
                    <a:pt x="820" y="951"/>
                  </a:lnTo>
                  <a:lnTo>
                    <a:pt x="824" y="987"/>
                  </a:lnTo>
                  <a:lnTo>
                    <a:pt x="845" y="995"/>
                  </a:lnTo>
                  <a:lnTo>
                    <a:pt x="864" y="1004"/>
                  </a:lnTo>
                  <a:lnTo>
                    <a:pt x="884" y="1012"/>
                  </a:lnTo>
                  <a:lnTo>
                    <a:pt x="903" y="1021"/>
                  </a:lnTo>
                  <a:lnTo>
                    <a:pt x="921" y="1030"/>
                  </a:lnTo>
                  <a:lnTo>
                    <a:pt x="939" y="1039"/>
                  </a:lnTo>
                  <a:lnTo>
                    <a:pt x="957" y="1048"/>
                  </a:lnTo>
                  <a:lnTo>
                    <a:pt x="973" y="1057"/>
                  </a:lnTo>
                  <a:lnTo>
                    <a:pt x="990" y="1068"/>
                  </a:lnTo>
                  <a:lnTo>
                    <a:pt x="1006" y="1077"/>
                  </a:lnTo>
                  <a:lnTo>
                    <a:pt x="1021" y="1086"/>
                  </a:lnTo>
                  <a:lnTo>
                    <a:pt x="1036" y="1095"/>
                  </a:lnTo>
                  <a:lnTo>
                    <a:pt x="1049" y="1104"/>
                  </a:lnTo>
                  <a:lnTo>
                    <a:pt x="1063" y="1113"/>
                  </a:lnTo>
                  <a:lnTo>
                    <a:pt x="1075" y="1122"/>
                  </a:lnTo>
                  <a:lnTo>
                    <a:pt x="1087" y="1131"/>
                  </a:lnTo>
                  <a:lnTo>
                    <a:pt x="1151" y="1243"/>
                  </a:lnTo>
                  <a:lnTo>
                    <a:pt x="1206" y="1243"/>
                  </a:lnTo>
                  <a:lnTo>
                    <a:pt x="1206" y="19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48" name="Freeform 8"/>
            <p:cNvSpPr>
              <a:spLocks/>
            </p:cNvSpPr>
            <p:nvPr/>
          </p:nvSpPr>
          <p:spPr bwMode="auto">
            <a:xfrm>
              <a:off x="1051" y="3518"/>
              <a:ext cx="569" cy="531"/>
            </a:xfrm>
            <a:custGeom>
              <a:avLst/>
              <a:gdLst/>
              <a:ahLst/>
              <a:cxnLst>
                <a:cxn ang="0">
                  <a:pos x="803" y="701"/>
                </a:cxn>
                <a:cxn ang="0">
                  <a:pos x="820" y="621"/>
                </a:cxn>
                <a:cxn ang="0">
                  <a:pos x="863" y="586"/>
                </a:cxn>
                <a:cxn ang="0">
                  <a:pos x="931" y="556"/>
                </a:cxn>
                <a:cxn ang="0">
                  <a:pos x="995" y="515"/>
                </a:cxn>
                <a:cxn ang="0">
                  <a:pos x="1052" y="424"/>
                </a:cxn>
                <a:cxn ang="0">
                  <a:pos x="1070" y="315"/>
                </a:cxn>
                <a:cxn ang="0">
                  <a:pos x="1036" y="182"/>
                </a:cxn>
                <a:cxn ang="0">
                  <a:pos x="979" y="110"/>
                </a:cxn>
                <a:cxn ang="0">
                  <a:pos x="903" y="56"/>
                </a:cxn>
                <a:cxn ang="0">
                  <a:pos x="786" y="8"/>
                </a:cxn>
                <a:cxn ang="0">
                  <a:pos x="707" y="2"/>
                </a:cxn>
                <a:cxn ang="0">
                  <a:pos x="636" y="12"/>
                </a:cxn>
                <a:cxn ang="0">
                  <a:pos x="575" y="29"/>
                </a:cxn>
                <a:cxn ang="0">
                  <a:pos x="537" y="43"/>
                </a:cxn>
                <a:cxn ang="0">
                  <a:pos x="469" y="80"/>
                </a:cxn>
                <a:cxn ang="0">
                  <a:pos x="365" y="134"/>
                </a:cxn>
                <a:cxn ang="0">
                  <a:pos x="269" y="185"/>
                </a:cxn>
                <a:cxn ang="0">
                  <a:pos x="216" y="215"/>
                </a:cxn>
                <a:cxn ang="0">
                  <a:pos x="246" y="252"/>
                </a:cxn>
                <a:cxn ang="0">
                  <a:pos x="299" y="290"/>
                </a:cxn>
                <a:cxn ang="0">
                  <a:pos x="335" y="332"/>
                </a:cxn>
                <a:cxn ang="0">
                  <a:pos x="312" y="364"/>
                </a:cxn>
                <a:cxn ang="0">
                  <a:pos x="274" y="369"/>
                </a:cxn>
                <a:cxn ang="0">
                  <a:pos x="276" y="426"/>
                </a:cxn>
                <a:cxn ang="0">
                  <a:pos x="270" y="451"/>
                </a:cxn>
                <a:cxn ang="0">
                  <a:pos x="246" y="468"/>
                </a:cxn>
                <a:cxn ang="0">
                  <a:pos x="255" y="506"/>
                </a:cxn>
                <a:cxn ang="0">
                  <a:pos x="265" y="534"/>
                </a:cxn>
                <a:cxn ang="0">
                  <a:pos x="245" y="558"/>
                </a:cxn>
                <a:cxn ang="0">
                  <a:pos x="216" y="580"/>
                </a:cxn>
                <a:cxn ang="0">
                  <a:pos x="203" y="616"/>
                </a:cxn>
                <a:cxn ang="0">
                  <a:pos x="220" y="651"/>
                </a:cxn>
                <a:cxn ang="0">
                  <a:pos x="268" y="662"/>
                </a:cxn>
                <a:cxn ang="0">
                  <a:pos x="323" y="667"/>
                </a:cxn>
                <a:cxn ang="0">
                  <a:pos x="381" y="669"/>
                </a:cxn>
                <a:cxn ang="0">
                  <a:pos x="439" y="669"/>
                </a:cxn>
                <a:cxn ang="0">
                  <a:pos x="434" y="788"/>
                </a:cxn>
                <a:cxn ang="0">
                  <a:pos x="406" y="841"/>
                </a:cxn>
                <a:cxn ang="0">
                  <a:pos x="335" y="849"/>
                </a:cxn>
                <a:cxn ang="0">
                  <a:pos x="243" y="858"/>
                </a:cxn>
                <a:cxn ang="0">
                  <a:pos x="158" y="867"/>
                </a:cxn>
                <a:cxn ang="0">
                  <a:pos x="88" y="882"/>
                </a:cxn>
                <a:cxn ang="0">
                  <a:pos x="17" y="907"/>
                </a:cxn>
                <a:cxn ang="0">
                  <a:pos x="5" y="1027"/>
                </a:cxn>
                <a:cxn ang="0">
                  <a:pos x="1074" y="951"/>
                </a:cxn>
                <a:cxn ang="0">
                  <a:pos x="1023" y="915"/>
                </a:cxn>
                <a:cxn ang="0">
                  <a:pos x="960" y="877"/>
                </a:cxn>
                <a:cxn ang="0">
                  <a:pos x="890" y="841"/>
                </a:cxn>
                <a:cxn ang="0">
                  <a:pos x="811" y="807"/>
                </a:cxn>
              </a:cxnLst>
              <a:rect l="0" t="0" r="r" b="b"/>
              <a:pathLst>
                <a:path w="1138" h="1063">
                  <a:moveTo>
                    <a:pt x="811" y="807"/>
                  </a:moveTo>
                  <a:lnTo>
                    <a:pt x="807" y="771"/>
                  </a:lnTo>
                  <a:lnTo>
                    <a:pt x="803" y="736"/>
                  </a:lnTo>
                  <a:lnTo>
                    <a:pt x="803" y="701"/>
                  </a:lnTo>
                  <a:lnTo>
                    <a:pt x="806" y="660"/>
                  </a:lnTo>
                  <a:lnTo>
                    <a:pt x="807" y="646"/>
                  </a:lnTo>
                  <a:lnTo>
                    <a:pt x="811" y="633"/>
                  </a:lnTo>
                  <a:lnTo>
                    <a:pt x="820" y="621"/>
                  </a:lnTo>
                  <a:lnTo>
                    <a:pt x="829" y="611"/>
                  </a:lnTo>
                  <a:lnTo>
                    <a:pt x="839" y="601"/>
                  </a:lnTo>
                  <a:lnTo>
                    <a:pt x="851" y="593"/>
                  </a:lnTo>
                  <a:lnTo>
                    <a:pt x="863" y="586"/>
                  </a:lnTo>
                  <a:lnTo>
                    <a:pt x="875" y="582"/>
                  </a:lnTo>
                  <a:lnTo>
                    <a:pt x="893" y="573"/>
                  </a:lnTo>
                  <a:lnTo>
                    <a:pt x="912" y="565"/>
                  </a:lnTo>
                  <a:lnTo>
                    <a:pt x="931" y="556"/>
                  </a:lnTo>
                  <a:lnTo>
                    <a:pt x="949" y="547"/>
                  </a:lnTo>
                  <a:lnTo>
                    <a:pt x="966" y="538"/>
                  </a:lnTo>
                  <a:lnTo>
                    <a:pt x="982" y="527"/>
                  </a:lnTo>
                  <a:lnTo>
                    <a:pt x="995" y="515"/>
                  </a:lnTo>
                  <a:lnTo>
                    <a:pt x="1008" y="501"/>
                  </a:lnTo>
                  <a:lnTo>
                    <a:pt x="1025" y="473"/>
                  </a:lnTo>
                  <a:lnTo>
                    <a:pt x="1040" y="449"/>
                  </a:lnTo>
                  <a:lnTo>
                    <a:pt x="1052" y="424"/>
                  </a:lnTo>
                  <a:lnTo>
                    <a:pt x="1060" y="398"/>
                  </a:lnTo>
                  <a:lnTo>
                    <a:pt x="1067" y="372"/>
                  </a:lnTo>
                  <a:lnTo>
                    <a:pt x="1070" y="345"/>
                  </a:lnTo>
                  <a:lnTo>
                    <a:pt x="1070" y="315"/>
                  </a:lnTo>
                  <a:lnTo>
                    <a:pt x="1069" y="282"/>
                  </a:lnTo>
                  <a:lnTo>
                    <a:pt x="1062" y="246"/>
                  </a:lnTo>
                  <a:lnTo>
                    <a:pt x="1051" y="212"/>
                  </a:lnTo>
                  <a:lnTo>
                    <a:pt x="1036" y="182"/>
                  </a:lnTo>
                  <a:lnTo>
                    <a:pt x="1018" y="156"/>
                  </a:lnTo>
                  <a:lnTo>
                    <a:pt x="1002" y="136"/>
                  </a:lnTo>
                  <a:lnTo>
                    <a:pt x="989" y="119"/>
                  </a:lnTo>
                  <a:lnTo>
                    <a:pt x="979" y="110"/>
                  </a:lnTo>
                  <a:lnTo>
                    <a:pt x="975" y="106"/>
                  </a:lnTo>
                  <a:lnTo>
                    <a:pt x="955" y="89"/>
                  </a:lnTo>
                  <a:lnTo>
                    <a:pt x="931" y="73"/>
                  </a:lnTo>
                  <a:lnTo>
                    <a:pt x="903" y="56"/>
                  </a:lnTo>
                  <a:lnTo>
                    <a:pt x="874" y="42"/>
                  </a:lnTo>
                  <a:lnTo>
                    <a:pt x="844" y="28"/>
                  </a:lnTo>
                  <a:lnTo>
                    <a:pt x="814" y="17"/>
                  </a:lnTo>
                  <a:lnTo>
                    <a:pt x="786" y="8"/>
                  </a:lnTo>
                  <a:lnTo>
                    <a:pt x="760" y="3"/>
                  </a:lnTo>
                  <a:lnTo>
                    <a:pt x="742" y="2"/>
                  </a:lnTo>
                  <a:lnTo>
                    <a:pt x="725" y="0"/>
                  </a:lnTo>
                  <a:lnTo>
                    <a:pt x="707" y="2"/>
                  </a:lnTo>
                  <a:lnTo>
                    <a:pt x="688" y="3"/>
                  </a:lnTo>
                  <a:lnTo>
                    <a:pt x="671" y="6"/>
                  </a:lnTo>
                  <a:lnTo>
                    <a:pt x="653" y="8"/>
                  </a:lnTo>
                  <a:lnTo>
                    <a:pt x="636" y="12"/>
                  </a:lnTo>
                  <a:lnTo>
                    <a:pt x="619" y="16"/>
                  </a:lnTo>
                  <a:lnTo>
                    <a:pt x="603" y="20"/>
                  </a:lnTo>
                  <a:lnTo>
                    <a:pt x="588" y="24"/>
                  </a:lnTo>
                  <a:lnTo>
                    <a:pt x="575" y="29"/>
                  </a:lnTo>
                  <a:lnTo>
                    <a:pt x="563" y="33"/>
                  </a:lnTo>
                  <a:lnTo>
                    <a:pt x="553" y="37"/>
                  </a:lnTo>
                  <a:lnTo>
                    <a:pt x="544" y="41"/>
                  </a:lnTo>
                  <a:lnTo>
                    <a:pt x="537" y="43"/>
                  </a:lnTo>
                  <a:lnTo>
                    <a:pt x="533" y="46"/>
                  </a:lnTo>
                  <a:lnTo>
                    <a:pt x="514" y="56"/>
                  </a:lnTo>
                  <a:lnTo>
                    <a:pt x="493" y="67"/>
                  </a:lnTo>
                  <a:lnTo>
                    <a:pt x="469" y="80"/>
                  </a:lnTo>
                  <a:lnTo>
                    <a:pt x="445" y="93"/>
                  </a:lnTo>
                  <a:lnTo>
                    <a:pt x="418" y="107"/>
                  </a:lnTo>
                  <a:lnTo>
                    <a:pt x="392" y="121"/>
                  </a:lnTo>
                  <a:lnTo>
                    <a:pt x="365" y="134"/>
                  </a:lnTo>
                  <a:lnTo>
                    <a:pt x="339" y="149"/>
                  </a:lnTo>
                  <a:lnTo>
                    <a:pt x="314" y="161"/>
                  </a:lnTo>
                  <a:lnTo>
                    <a:pt x="291" y="174"/>
                  </a:lnTo>
                  <a:lnTo>
                    <a:pt x="269" y="185"/>
                  </a:lnTo>
                  <a:lnTo>
                    <a:pt x="250" y="195"/>
                  </a:lnTo>
                  <a:lnTo>
                    <a:pt x="235" y="203"/>
                  </a:lnTo>
                  <a:lnTo>
                    <a:pt x="223" y="210"/>
                  </a:lnTo>
                  <a:lnTo>
                    <a:pt x="216" y="215"/>
                  </a:lnTo>
                  <a:lnTo>
                    <a:pt x="213" y="216"/>
                  </a:lnTo>
                  <a:lnTo>
                    <a:pt x="223" y="229"/>
                  </a:lnTo>
                  <a:lnTo>
                    <a:pt x="235" y="241"/>
                  </a:lnTo>
                  <a:lnTo>
                    <a:pt x="246" y="252"/>
                  </a:lnTo>
                  <a:lnTo>
                    <a:pt x="259" y="262"/>
                  </a:lnTo>
                  <a:lnTo>
                    <a:pt x="272" y="271"/>
                  </a:lnTo>
                  <a:lnTo>
                    <a:pt x="285" y="281"/>
                  </a:lnTo>
                  <a:lnTo>
                    <a:pt x="299" y="290"/>
                  </a:lnTo>
                  <a:lnTo>
                    <a:pt x="312" y="300"/>
                  </a:lnTo>
                  <a:lnTo>
                    <a:pt x="323" y="310"/>
                  </a:lnTo>
                  <a:lnTo>
                    <a:pt x="332" y="320"/>
                  </a:lnTo>
                  <a:lnTo>
                    <a:pt x="335" y="332"/>
                  </a:lnTo>
                  <a:lnTo>
                    <a:pt x="332" y="346"/>
                  </a:lnTo>
                  <a:lnTo>
                    <a:pt x="327" y="354"/>
                  </a:lnTo>
                  <a:lnTo>
                    <a:pt x="320" y="359"/>
                  </a:lnTo>
                  <a:lnTo>
                    <a:pt x="312" y="364"/>
                  </a:lnTo>
                  <a:lnTo>
                    <a:pt x="303" y="367"/>
                  </a:lnTo>
                  <a:lnTo>
                    <a:pt x="293" y="368"/>
                  </a:lnTo>
                  <a:lnTo>
                    <a:pt x="284" y="369"/>
                  </a:lnTo>
                  <a:lnTo>
                    <a:pt x="274" y="369"/>
                  </a:lnTo>
                  <a:lnTo>
                    <a:pt x="265" y="368"/>
                  </a:lnTo>
                  <a:lnTo>
                    <a:pt x="262" y="389"/>
                  </a:lnTo>
                  <a:lnTo>
                    <a:pt x="266" y="408"/>
                  </a:lnTo>
                  <a:lnTo>
                    <a:pt x="276" y="426"/>
                  </a:lnTo>
                  <a:lnTo>
                    <a:pt x="292" y="439"/>
                  </a:lnTo>
                  <a:lnTo>
                    <a:pt x="285" y="443"/>
                  </a:lnTo>
                  <a:lnTo>
                    <a:pt x="278" y="447"/>
                  </a:lnTo>
                  <a:lnTo>
                    <a:pt x="270" y="451"/>
                  </a:lnTo>
                  <a:lnTo>
                    <a:pt x="263" y="454"/>
                  </a:lnTo>
                  <a:lnTo>
                    <a:pt x="257" y="458"/>
                  </a:lnTo>
                  <a:lnTo>
                    <a:pt x="251" y="463"/>
                  </a:lnTo>
                  <a:lnTo>
                    <a:pt x="246" y="468"/>
                  </a:lnTo>
                  <a:lnTo>
                    <a:pt x="242" y="473"/>
                  </a:lnTo>
                  <a:lnTo>
                    <a:pt x="240" y="485"/>
                  </a:lnTo>
                  <a:lnTo>
                    <a:pt x="246" y="495"/>
                  </a:lnTo>
                  <a:lnTo>
                    <a:pt x="255" y="506"/>
                  </a:lnTo>
                  <a:lnTo>
                    <a:pt x="265" y="517"/>
                  </a:lnTo>
                  <a:lnTo>
                    <a:pt x="268" y="523"/>
                  </a:lnTo>
                  <a:lnTo>
                    <a:pt x="266" y="528"/>
                  </a:lnTo>
                  <a:lnTo>
                    <a:pt x="265" y="534"/>
                  </a:lnTo>
                  <a:lnTo>
                    <a:pt x="263" y="538"/>
                  </a:lnTo>
                  <a:lnTo>
                    <a:pt x="258" y="545"/>
                  </a:lnTo>
                  <a:lnTo>
                    <a:pt x="251" y="551"/>
                  </a:lnTo>
                  <a:lnTo>
                    <a:pt x="245" y="558"/>
                  </a:lnTo>
                  <a:lnTo>
                    <a:pt x="238" y="563"/>
                  </a:lnTo>
                  <a:lnTo>
                    <a:pt x="230" y="568"/>
                  </a:lnTo>
                  <a:lnTo>
                    <a:pt x="223" y="573"/>
                  </a:lnTo>
                  <a:lnTo>
                    <a:pt x="216" y="580"/>
                  </a:lnTo>
                  <a:lnTo>
                    <a:pt x="211" y="586"/>
                  </a:lnTo>
                  <a:lnTo>
                    <a:pt x="207" y="595"/>
                  </a:lnTo>
                  <a:lnTo>
                    <a:pt x="205" y="606"/>
                  </a:lnTo>
                  <a:lnTo>
                    <a:pt x="203" y="616"/>
                  </a:lnTo>
                  <a:lnTo>
                    <a:pt x="203" y="628"/>
                  </a:lnTo>
                  <a:lnTo>
                    <a:pt x="205" y="637"/>
                  </a:lnTo>
                  <a:lnTo>
                    <a:pt x="212" y="645"/>
                  </a:lnTo>
                  <a:lnTo>
                    <a:pt x="220" y="651"/>
                  </a:lnTo>
                  <a:lnTo>
                    <a:pt x="230" y="654"/>
                  </a:lnTo>
                  <a:lnTo>
                    <a:pt x="242" y="656"/>
                  </a:lnTo>
                  <a:lnTo>
                    <a:pt x="255" y="659"/>
                  </a:lnTo>
                  <a:lnTo>
                    <a:pt x="268" y="662"/>
                  </a:lnTo>
                  <a:lnTo>
                    <a:pt x="281" y="663"/>
                  </a:lnTo>
                  <a:lnTo>
                    <a:pt x="295" y="664"/>
                  </a:lnTo>
                  <a:lnTo>
                    <a:pt x="309" y="666"/>
                  </a:lnTo>
                  <a:lnTo>
                    <a:pt x="323" y="667"/>
                  </a:lnTo>
                  <a:lnTo>
                    <a:pt x="338" y="668"/>
                  </a:lnTo>
                  <a:lnTo>
                    <a:pt x="351" y="668"/>
                  </a:lnTo>
                  <a:lnTo>
                    <a:pt x="366" y="669"/>
                  </a:lnTo>
                  <a:lnTo>
                    <a:pt x="381" y="669"/>
                  </a:lnTo>
                  <a:lnTo>
                    <a:pt x="396" y="669"/>
                  </a:lnTo>
                  <a:lnTo>
                    <a:pt x="411" y="669"/>
                  </a:lnTo>
                  <a:lnTo>
                    <a:pt x="424" y="669"/>
                  </a:lnTo>
                  <a:lnTo>
                    <a:pt x="439" y="669"/>
                  </a:lnTo>
                  <a:lnTo>
                    <a:pt x="454" y="669"/>
                  </a:lnTo>
                  <a:lnTo>
                    <a:pt x="446" y="717"/>
                  </a:lnTo>
                  <a:lnTo>
                    <a:pt x="439" y="753"/>
                  </a:lnTo>
                  <a:lnTo>
                    <a:pt x="434" y="788"/>
                  </a:lnTo>
                  <a:lnTo>
                    <a:pt x="424" y="836"/>
                  </a:lnTo>
                  <a:lnTo>
                    <a:pt x="422" y="837"/>
                  </a:lnTo>
                  <a:lnTo>
                    <a:pt x="415" y="840"/>
                  </a:lnTo>
                  <a:lnTo>
                    <a:pt x="406" y="841"/>
                  </a:lnTo>
                  <a:lnTo>
                    <a:pt x="392" y="843"/>
                  </a:lnTo>
                  <a:lnTo>
                    <a:pt x="374" y="845"/>
                  </a:lnTo>
                  <a:lnTo>
                    <a:pt x="357" y="847"/>
                  </a:lnTo>
                  <a:lnTo>
                    <a:pt x="335" y="849"/>
                  </a:lnTo>
                  <a:lnTo>
                    <a:pt x="314" y="851"/>
                  </a:lnTo>
                  <a:lnTo>
                    <a:pt x="291" y="854"/>
                  </a:lnTo>
                  <a:lnTo>
                    <a:pt x="268" y="855"/>
                  </a:lnTo>
                  <a:lnTo>
                    <a:pt x="243" y="858"/>
                  </a:lnTo>
                  <a:lnTo>
                    <a:pt x="220" y="860"/>
                  </a:lnTo>
                  <a:lnTo>
                    <a:pt x="199" y="862"/>
                  </a:lnTo>
                  <a:lnTo>
                    <a:pt x="177" y="864"/>
                  </a:lnTo>
                  <a:lnTo>
                    <a:pt x="158" y="867"/>
                  </a:lnTo>
                  <a:lnTo>
                    <a:pt x="142" y="869"/>
                  </a:lnTo>
                  <a:lnTo>
                    <a:pt x="124" y="873"/>
                  </a:lnTo>
                  <a:lnTo>
                    <a:pt x="105" y="877"/>
                  </a:lnTo>
                  <a:lnTo>
                    <a:pt x="88" y="882"/>
                  </a:lnTo>
                  <a:lnTo>
                    <a:pt x="70" y="888"/>
                  </a:lnTo>
                  <a:lnTo>
                    <a:pt x="52" y="894"/>
                  </a:lnTo>
                  <a:lnTo>
                    <a:pt x="35" y="901"/>
                  </a:lnTo>
                  <a:lnTo>
                    <a:pt x="17" y="907"/>
                  </a:lnTo>
                  <a:lnTo>
                    <a:pt x="0" y="915"/>
                  </a:lnTo>
                  <a:lnTo>
                    <a:pt x="1" y="953"/>
                  </a:lnTo>
                  <a:lnTo>
                    <a:pt x="4" y="990"/>
                  </a:lnTo>
                  <a:lnTo>
                    <a:pt x="5" y="1027"/>
                  </a:lnTo>
                  <a:lnTo>
                    <a:pt x="6" y="1063"/>
                  </a:lnTo>
                  <a:lnTo>
                    <a:pt x="1098" y="1063"/>
                  </a:lnTo>
                  <a:lnTo>
                    <a:pt x="1138" y="1063"/>
                  </a:lnTo>
                  <a:lnTo>
                    <a:pt x="1074" y="951"/>
                  </a:lnTo>
                  <a:lnTo>
                    <a:pt x="1062" y="942"/>
                  </a:lnTo>
                  <a:lnTo>
                    <a:pt x="1050" y="933"/>
                  </a:lnTo>
                  <a:lnTo>
                    <a:pt x="1036" y="924"/>
                  </a:lnTo>
                  <a:lnTo>
                    <a:pt x="1023" y="915"/>
                  </a:lnTo>
                  <a:lnTo>
                    <a:pt x="1008" y="906"/>
                  </a:lnTo>
                  <a:lnTo>
                    <a:pt x="993" y="897"/>
                  </a:lnTo>
                  <a:lnTo>
                    <a:pt x="977" y="888"/>
                  </a:lnTo>
                  <a:lnTo>
                    <a:pt x="960" y="877"/>
                  </a:lnTo>
                  <a:lnTo>
                    <a:pt x="944" y="868"/>
                  </a:lnTo>
                  <a:lnTo>
                    <a:pt x="926" y="859"/>
                  </a:lnTo>
                  <a:lnTo>
                    <a:pt x="908" y="850"/>
                  </a:lnTo>
                  <a:lnTo>
                    <a:pt x="890" y="841"/>
                  </a:lnTo>
                  <a:lnTo>
                    <a:pt x="871" y="832"/>
                  </a:lnTo>
                  <a:lnTo>
                    <a:pt x="851" y="824"/>
                  </a:lnTo>
                  <a:lnTo>
                    <a:pt x="832" y="815"/>
                  </a:lnTo>
                  <a:lnTo>
                    <a:pt x="811" y="80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49" name="Freeform 9"/>
            <p:cNvSpPr>
              <a:spLocks/>
            </p:cNvSpPr>
            <p:nvPr/>
          </p:nvSpPr>
          <p:spPr bwMode="auto">
            <a:xfrm>
              <a:off x="315" y="3521"/>
              <a:ext cx="616" cy="528"/>
            </a:xfrm>
            <a:custGeom>
              <a:avLst/>
              <a:gdLst/>
              <a:ahLst/>
              <a:cxnLst>
                <a:cxn ang="0">
                  <a:pos x="1231" y="981"/>
                </a:cxn>
                <a:cxn ang="0">
                  <a:pos x="1189" y="934"/>
                </a:cxn>
                <a:cxn ang="0">
                  <a:pos x="1133" y="909"/>
                </a:cxn>
                <a:cxn ang="0">
                  <a:pos x="1075" y="887"/>
                </a:cxn>
                <a:cxn ang="0">
                  <a:pos x="1017" y="872"/>
                </a:cxn>
                <a:cxn ang="0">
                  <a:pos x="945" y="861"/>
                </a:cxn>
                <a:cxn ang="0">
                  <a:pos x="853" y="852"/>
                </a:cxn>
                <a:cxn ang="0">
                  <a:pos x="768" y="844"/>
                </a:cxn>
                <a:cxn ang="0">
                  <a:pos x="722" y="836"/>
                </a:cxn>
                <a:cxn ang="0">
                  <a:pos x="698" y="717"/>
                </a:cxn>
                <a:cxn ang="0">
                  <a:pos x="733" y="669"/>
                </a:cxn>
                <a:cxn ang="0">
                  <a:pos x="791" y="668"/>
                </a:cxn>
                <a:cxn ang="0">
                  <a:pos x="848" y="664"/>
                </a:cxn>
                <a:cxn ang="0">
                  <a:pos x="902" y="656"/>
                </a:cxn>
                <a:cxn ang="0">
                  <a:pos x="939" y="636"/>
                </a:cxn>
                <a:cxn ang="0">
                  <a:pos x="937" y="595"/>
                </a:cxn>
                <a:cxn ang="0">
                  <a:pos x="914" y="566"/>
                </a:cxn>
                <a:cxn ang="0">
                  <a:pos x="884" y="544"/>
                </a:cxn>
                <a:cxn ang="0">
                  <a:pos x="876" y="521"/>
                </a:cxn>
                <a:cxn ang="0">
                  <a:pos x="903" y="483"/>
                </a:cxn>
                <a:cxn ang="0">
                  <a:pos x="887" y="457"/>
                </a:cxn>
                <a:cxn ang="0">
                  <a:pos x="857" y="443"/>
                </a:cxn>
                <a:cxn ang="0">
                  <a:pos x="882" y="387"/>
                </a:cxn>
                <a:cxn ang="0">
                  <a:pos x="851" y="368"/>
                </a:cxn>
                <a:cxn ang="0">
                  <a:pos x="817" y="353"/>
                </a:cxn>
                <a:cxn ang="0">
                  <a:pos x="820" y="308"/>
                </a:cxn>
                <a:cxn ang="0">
                  <a:pos x="871" y="270"/>
                </a:cxn>
                <a:cxn ang="0">
                  <a:pos x="920" y="229"/>
                </a:cxn>
                <a:cxn ang="0">
                  <a:pos x="907" y="203"/>
                </a:cxn>
                <a:cxn ang="0">
                  <a:pos x="829" y="161"/>
                </a:cxn>
                <a:cxn ang="0">
                  <a:pos x="725" y="105"/>
                </a:cxn>
                <a:cxn ang="0">
                  <a:pos x="630" y="54"/>
                </a:cxn>
                <a:cxn ang="0">
                  <a:pos x="591" y="35"/>
                </a:cxn>
                <a:cxn ang="0">
                  <a:pos x="541" y="18"/>
                </a:cxn>
                <a:cxn ang="0">
                  <a:pos x="473" y="4"/>
                </a:cxn>
                <a:cxn ang="0">
                  <a:pos x="401" y="1"/>
                </a:cxn>
                <a:cxn ang="0">
                  <a:pos x="343" y="12"/>
                </a:cxn>
                <a:cxn ang="0">
                  <a:pos x="284" y="34"/>
                </a:cxn>
                <a:cxn ang="0">
                  <a:pos x="226" y="64"/>
                </a:cxn>
                <a:cxn ang="0">
                  <a:pos x="177" y="96"/>
                </a:cxn>
                <a:cxn ang="0">
                  <a:pos x="140" y="134"/>
                </a:cxn>
                <a:cxn ang="0">
                  <a:pos x="81" y="245"/>
                </a:cxn>
                <a:cxn ang="0">
                  <a:pos x="77" y="371"/>
                </a:cxn>
                <a:cxn ang="0">
                  <a:pos x="117" y="473"/>
                </a:cxn>
                <a:cxn ang="0">
                  <a:pos x="177" y="538"/>
                </a:cxn>
                <a:cxn ang="0">
                  <a:pos x="251" y="573"/>
                </a:cxn>
                <a:cxn ang="0">
                  <a:pos x="304" y="600"/>
                </a:cxn>
                <a:cxn ang="0">
                  <a:pos x="336" y="646"/>
                </a:cxn>
                <a:cxn ang="0">
                  <a:pos x="336" y="769"/>
                </a:cxn>
                <a:cxn ang="0">
                  <a:pos x="266" y="830"/>
                </a:cxn>
                <a:cxn ang="0">
                  <a:pos x="162" y="869"/>
                </a:cxn>
                <a:cxn ang="0">
                  <a:pos x="66" y="930"/>
                </a:cxn>
                <a:cxn ang="0">
                  <a:pos x="5" y="1025"/>
                </a:cxn>
              </a:cxnLst>
              <a:rect l="0" t="0" r="r" b="b"/>
              <a:pathLst>
                <a:path w="1231" h="1056">
                  <a:moveTo>
                    <a:pt x="1231" y="1056"/>
                  </a:moveTo>
                  <a:lnTo>
                    <a:pt x="1231" y="1031"/>
                  </a:lnTo>
                  <a:lnTo>
                    <a:pt x="1231" y="1007"/>
                  </a:lnTo>
                  <a:lnTo>
                    <a:pt x="1231" y="981"/>
                  </a:lnTo>
                  <a:lnTo>
                    <a:pt x="1229" y="955"/>
                  </a:lnTo>
                  <a:lnTo>
                    <a:pt x="1216" y="948"/>
                  </a:lnTo>
                  <a:lnTo>
                    <a:pt x="1202" y="940"/>
                  </a:lnTo>
                  <a:lnTo>
                    <a:pt x="1189" y="934"/>
                  </a:lnTo>
                  <a:lnTo>
                    <a:pt x="1175" y="927"/>
                  </a:lnTo>
                  <a:lnTo>
                    <a:pt x="1162" y="921"/>
                  </a:lnTo>
                  <a:lnTo>
                    <a:pt x="1147" y="914"/>
                  </a:lnTo>
                  <a:lnTo>
                    <a:pt x="1133" y="909"/>
                  </a:lnTo>
                  <a:lnTo>
                    <a:pt x="1119" y="903"/>
                  </a:lnTo>
                  <a:lnTo>
                    <a:pt x="1105" y="898"/>
                  </a:lnTo>
                  <a:lnTo>
                    <a:pt x="1090" y="892"/>
                  </a:lnTo>
                  <a:lnTo>
                    <a:pt x="1075" y="887"/>
                  </a:lnTo>
                  <a:lnTo>
                    <a:pt x="1060" y="883"/>
                  </a:lnTo>
                  <a:lnTo>
                    <a:pt x="1047" y="879"/>
                  </a:lnTo>
                  <a:lnTo>
                    <a:pt x="1032" y="874"/>
                  </a:lnTo>
                  <a:lnTo>
                    <a:pt x="1017" y="872"/>
                  </a:lnTo>
                  <a:lnTo>
                    <a:pt x="1002" y="868"/>
                  </a:lnTo>
                  <a:lnTo>
                    <a:pt x="985" y="865"/>
                  </a:lnTo>
                  <a:lnTo>
                    <a:pt x="966" y="862"/>
                  </a:lnTo>
                  <a:lnTo>
                    <a:pt x="945" y="861"/>
                  </a:lnTo>
                  <a:lnTo>
                    <a:pt x="922" y="859"/>
                  </a:lnTo>
                  <a:lnTo>
                    <a:pt x="899" y="856"/>
                  </a:lnTo>
                  <a:lnTo>
                    <a:pt x="876" y="855"/>
                  </a:lnTo>
                  <a:lnTo>
                    <a:pt x="853" y="852"/>
                  </a:lnTo>
                  <a:lnTo>
                    <a:pt x="830" y="849"/>
                  </a:lnTo>
                  <a:lnTo>
                    <a:pt x="807" y="848"/>
                  </a:lnTo>
                  <a:lnTo>
                    <a:pt x="787" y="846"/>
                  </a:lnTo>
                  <a:lnTo>
                    <a:pt x="768" y="844"/>
                  </a:lnTo>
                  <a:lnTo>
                    <a:pt x="752" y="842"/>
                  </a:lnTo>
                  <a:lnTo>
                    <a:pt x="738" y="840"/>
                  </a:lnTo>
                  <a:lnTo>
                    <a:pt x="729" y="839"/>
                  </a:lnTo>
                  <a:lnTo>
                    <a:pt x="722" y="836"/>
                  </a:lnTo>
                  <a:lnTo>
                    <a:pt x="719" y="835"/>
                  </a:lnTo>
                  <a:lnTo>
                    <a:pt x="710" y="786"/>
                  </a:lnTo>
                  <a:lnTo>
                    <a:pt x="703" y="751"/>
                  </a:lnTo>
                  <a:lnTo>
                    <a:pt x="698" y="717"/>
                  </a:lnTo>
                  <a:lnTo>
                    <a:pt x="690" y="668"/>
                  </a:lnTo>
                  <a:lnTo>
                    <a:pt x="705" y="668"/>
                  </a:lnTo>
                  <a:lnTo>
                    <a:pt x="718" y="669"/>
                  </a:lnTo>
                  <a:lnTo>
                    <a:pt x="733" y="669"/>
                  </a:lnTo>
                  <a:lnTo>
                    <a:pt x="748" y="669"/>
                  </a:lnTo>
                  <a:lnTo>
                    <a:pt x="763" y="669"/>
                  </a:lnTo>
                  <a:lnTo>
                    <a:pt x="778" y="669"/>
                  </a:lnTo>
                  <a:lnTo>
                    <a:pt x="791" y="668"/>
                  </a:lnTo>
                  <a:lnTo>
                    <a:pt x="806" y="668"/>
                  </a:lnTo>
                  <a:lnTo>
                    <a:pt x="821" y="666"/>
                  </a:lnTo>
                  <a:lnTo>
                    <a:pt x="834" y="665"/>
                  </a:lnTo>
                  <a:lnTo>
                    <a:pt x="848" y="664"/>
                  </a:lnTo>
                  <a:lnTo>
                    <a:pt x="861" y="662"/>
                  </a:lnTo>
                  <a:lnTo>
                    <a:pt x="875" y="661"/>
                  </a:lnTo>
                  <a:lnTo>
                    <a:pt x="889" y="659"/>
                  </a:lnTo>
                  <a:lnTo>
                    <a:pt x="902" y="656"/>
                  </a:lnTo>
                  <a:lnTo>
                    <a:pt x="914" y="653"/>
                  </a:lnTo>
                  <a:lnTo>
                    <a:pt x="924" y="649"/>
                  </a:lnTo>
                  <a:lnTo>
                    <a:pt x="932" y="644"/>
                  </a:lnTo>
                  <a:lnTo>
                    <a:pt x="939" y="636"/>
                  </a:lnTo>
                  <a:lnTo>
                    <a:pt x="941" y="627"/>
                  </a:lnTo>
                  <a:lnTo>
                    <a:pt x="941" y="616"/>
                  </a:lnTo>
                  <a:lnTo>
                    <a:pt x="940" y="605"/>
                  </a:lnTo>
                  <a:lnTo>
                    <a:pt x="937" y="595"/>
                  </a:lnTo>
                  <a:lnTo>
                    <a:pt x="933" y="586"/>
                  </a:lnTo>
                  <a:lnTo>
                    <a:pt x="928" y="579"/>
                  </a:lnTo>
                  <a:lnTo>
                    <a:pt x="921" y="573"/>
                  </a:lnTo>
                  <a:lnTo>
                    <a:pt x="914" y="566"/>
                  </a:lnTo>
                  <a:lnTo>
                    <a:pt x="906" y="561"/>
                  </a:lnTo>
                  <a:lnTo>
                    <a:pt x="898" y="556"/>
                  </a:lnTo>
                  <a:lnTo>
                    <a:pt x="891" y="551"/>
                  </a:lnTo>
                  <a:lnTo>
                    <a:pt x="884" y="544"/>
                  </a:lnTo>
                  <a:lnTo>
                    <a:pt x="879" y="538"/>
                  </a:lnTo>
                  <a:lnTo>
                    <a:pt x="878" y="533"/>
                  </a:lnTo>
                  <a:lnTo>
                    <a:pt x="876" y="527"/>
                  </a:lnTo>
                  <a:lnTo>
                    <a:pt x="876" y="521"/>
                  </a:lnTo>
                  <a:lnTo>
                    <a:pt x="879" y="516"/>
                  </a:lnTo>
                  <a:lnTo>
                    <a:pt x="889" y="504"/>
                  </a:lnTo>
                  <a:lnTo>
                    <a:pt x="898" y="494"/>
                  </a:lnTo>
                  <a:lnTo>
                    <a:pt x="903" y="483"/>
                  </a:lnTo>
                  <a:lnTo>
                    <a:pt x="902" y="473"/>
                  </a:lnTo>
                  <a:lnTo>
                    <a:pt x="898" y="468"/>
                  </a:lnTo>
                  <a:lnTo>
                    <a:pt x="893" y="462"/>
                  </a:lnTo>
                  <a:lnTo>
                    <a:pt x="887" y="457"/>
                  </a:lnTo>
                  <a:lnTo>
                    <a:pt x="880" y="453"/>
                  </a:lnTo>
                  <a:lnTo>
                    <a:pt x="872" y="451"/>
                  </a:lnTo>
                  <a:lnTo>
                    <a:pt x="866" y="447"/>
                  </a:lnTo>
                  <a:lnTo>
                    <a:pt x="857" y="443"/>
                  </a:lnTo>
                  <a:lnTo>
                    <a:pt x="851" y="439"/>
                  </a:lnTo>
                  <a:lnTo>
                    <a:pt x="868" y="425"/>
                  </a:lnTo>
                  <a:lnTo>
                    <a:pt x="878" y="407"/>
                  </a:lnTo>
                  <a:lnTo>
                    <a:pt x="882" y="387"/>
                  </a:lnTo>
                  <a:lnTo>
                    <a:pt x="879" y="366"/>
                  </a:lnTo>
                  <a:lnTo>
                    <a:pt x="870" y="368"/>
                  </a:lnTo>
                  <a:lnTo>
                    <a:pt x="860" y="369"/>
                  </a:lnTo>
                  <a:lnTo>
                    <a:pt x="851" y="368"/>
                  </a:lnTo>
                  <a:lnTo>
                    <a:pt x="841" y="366"/>
                  </a:lnTo>
                  <a:lnTo>
                    <a:pt x="832" y="364"/>
                  </a:lnTo>
                  <a:lnTo>
                    <a:pt x="825" y="358"/>
                  </a:lnTo>
                  <a:lnTo>
                    <a:pt x="817" y="353"/>
                  </a:lnTo>
                  <a:lnTo>
                    <a:pt x="811" y="345"/>
                  </a:lnTo>
                  <a:lnTo>
                    <a:pt x="807" y="331"/>
                  </a:lnTo>
                  <a:lnTo>
                    <a:pt x="811" y="319"/>
                  </a:lnTo>
                  <a:lnTo>
                    <a:pt x="820" y="308"/>
                  </a:lnTo>
                  <a:lnTo>
                    <a:pt x="832" y="299"/>
                  </a:lnTo>
                  <a:lnTo>
                    <a:pt x="845" y="288"/>
                  </a:lnTo>
                  <a:lnTo>
                    <a:pt x="859" y="279"/>
                  </a:lnTo>
                  <a:lnTo>
                    <a:pt x="871" y="270"/>
                  </a:lnTo>
                  <a:lnTo>
                    <a:pt x="884" y="261"/>
                  </a:lnTo>
                  <a:lnTo>
                    <a:pt x="897" y="251"/>
                  </a:lnTo>
                  <a:lnTo>
                    <a:pt x="909" y="240"/>
                  </a:lnTo>
                  <a:lnTo>
                    <a:pt x="920" y="229"/>
                  </a:lnTo>
                  <a:lnTo>
                    <a:pt x="929" y="214"/>
                  </a:lnTo>
                  <a:lnTo>
                    <a:pt x="926" y="213"/>
                  </a:lnTo>
                  <a:lnTo>
                    <a:pt x="920" y="209"/>
                  </a:lnTo>
                  <a:lnTo>
                    <a:pt x="907" y="203"/>
                  </a:lnTo>
                  <a:lnTo>
                    <a:pt x="893" y="193"/>
                  </a:lnTo>
                  <a:lnTo>
                    <a:pt x="874" y="184"/>
                  </a:lnTo>
                  <a:lnTo>
                    <a:pt x="853" y="173"/>
                  </a:lnTo>
                  <a:lnTo>
                    <a:pt x="829" y="161"/>
                  </a:lnTo>
                  <a:lnTo>
                    <a:pt x="805" y="147"/>
                  </a:lnTo>
                  <a:lnTo>
                    <a:pt x="779" y="134"/>
                  </a:lnTo>
                  <a:lnTo>
                    <a:pt x="752" y="119"/>
                  </a:lnTo>
                  <a:lnTo>
                    <a:pt x="725" y="105"/>
                  </a:lnTo>
                  <a:lnTo>
                    <a:pt x="699" y="91"/>
                  </a:lnTo>
                  <a:lnTo>
                    <a:pt x="675" y="78"/>
                  </a:lnTo>
                  <a:lnTo>
                    <a:pt x="650" y="65"/>
                  </a:lnTo>
                  <a:lnTo>
                    <a:pt x="630" y="54"/>
                  </a:lnTo>
                  <a:lnTo>
                    <a:pt x="611" y="44"/>
                  </a:lnTo>
                  <a:lnTo>
                    <a:pt x="607" y="41"/>
                  </a:lnTo>
                  <a:lnTo>
                    <a:pt x="600" y="39"/>
                  </a:lnTo>
                  <a:lnTo>
                    <a:pt x="591" y="35"/>
                  </a:lnTo>
                  <a:lnTo>
                    <a:pt x="581" y="31"/>
                  </a:lnTo>
                  <a:lnTo>
                    <a:pt x="569" y="27"/>
                  </a:lnTo>
                  <a:lnTo>
                    <a:pt x="556" y="23"/>
                  </a:lnTo>
                  <a:lnTo>
                    <a:pt x="541" y="18"/>
                  </a:lnTo>
                  <a:lnTo>
                    <a:pt x="525" y="14"/>
                  </a:lnTo>
                  <a:lnTo>
                    <a:pt x="508" y="10"/>
                  </a:lnTo>
                  <a:lnTo>
                    <a:pt x="491" y="8"/>
                  </a:lnTo>
                  <a:lnTo>
                    <a:pt x="473" y="4"/>
                  </a:lnTo>
                  <a:lnTo>
                    <a:pt x="454" y="3"/>
                  </a:lnTo>
                  <a:lnTo>
                    <a:pt x="437" y="1"/>
                  </a:lnTo>
                  <a:lnTo>
                    <a:pt x="419" y="0"/>
                  </a:lnTo>
                  <a:lnTo>
                    <a:pt x="401" y="1"/>
                  </a:lnTo>
                  <a:lnTo>
                    <a:pt x="384" y="3"/>
                  </a:lnTo>
                  <a:lnTo>
                    <a:pt x="372" y="5"/>
                  </a:lnTo>
                  <a:lnTo>
                    <a:pt x="358" y="8"/>
                  </a:lnTo>
                  <a:lnTo>
                    <a:pt x="343" y="12"/>
                  </a:lnTo>
                  <a:lnTo>
                    <a:pt x="330" y="16"/>
                  </a:lnTo>
                  <a:lnTo>
                    <a:pt x="315" y="22"/>
                  </a:lnTo>
                  <a:lnTo>
                    <a:pt x="300" y="27"/>
                  </a:lnTo>
                  <a:lnTo>
                    <a:pt x="284" y="34"/>
                  </a:lnTo>
                  <a:lnTo>
                    <a:pt x="269" y="40"/>
                  </a:lnTo>
                  <a:lnTo>
                    <a:pt x="254" y="48"/>
                  </a:lnTo>
                  <a:lnTo>
                    <a:pt x="239" y="56"/>
                  </a:lnTo>
                  <a:lnTo>
                    <a:pt x="226" y="64"/>
                  </a:lnTo>
                  <a:lnTo>
                    <a:pt x="212" y="71"/>
                  </a:lnTo>
                  <a:lnTo>
                    <a:pt x="200" y="79"/>
                  </a:lnTo>
                  <a:lnTo>
                    <a:pt x="188" y="87"/>
                  </a:lnTo>
                  <a:lnTo>
                    <a:pt x="177" y="96"/>
                  </a:lnTo>
                  <a:lnTo>
                    <a:pt x="167" y="104"/>
                  </a:lnTo>
                  <a:lnTo>
                    <a:pt x="163" y="108"/>
                  </a:lnTo>
                  <a:lnTo>
                    <a:pt x="154" y="117"/>
                  </a:lnTo>
                  <a:lnTo>
                    <a:pt x="140" y="134"/>
                  </a:lnTo>
                  <a:lnTo>
                    <a:pt x="124" y="154"/>
                  </a:lnTo>
                  <a:lnTo>
                    <a:pt x="106" y="180"/>
                  </a:lnTo>
                  <a:lnTo>
                    <a:pt x="92" y="212"/>
                  </a:lnTo>
                  <a:lnTo>
                    <a:pt x="81" y="245"/>
                  </a:lnTo>
                  <a:lnTo>
                    <a:pt x="74" y="282"/>
                  </a:lnTo>
                  <a:lnTo>
                    <a:pt x="73" y="314"/>
                  </a:lnTo>
                  <a:lnTo>
                    <a:pt x="74" y="344"/>
                  </a:lnTo>
                  <a:lnTo>
                    <a:pt x="77" y="371"/>
                  </a:lnTo>
                  <a:lnTo>
                    <a:pt x="82" y="397"/>
                  </a:lnTo>
                  <a:lnTo>
                    <a:pt x="92" y="422"/>
                  </a:lnTo>
                  <a:lnTo>
                    <a:pt x="102" y="447"/>
                  </a:lnTo>
                  <a:lnTo>
                    <a:pt x="117" y="473"/>
                  </a:lnTo>
                  <a:lnTo>
                    <a:pt x="135" y="499"/>
                  </a:lnTo>
                  <a:lnTo>
                    <a:pt x="147" y="513"/>
                  </a:lnTo>
                  <a:lnTo>
                    <a:pt x="161" y="526"/>
                  </a:lnTo>
                  <a:lnTo>
                    <a:pt x="177" y="538"/>
                  </a:lnTo>
                  <a:lnTo>
                    <a:pt x="194" y="547"/>
                  </a:lnTo>
                  <a:lnTo>
                    <a:pt x="213" y="556"/>
                  </a:lnTo>
                  <a:lnTo>
                    <a:pt x="232" y="565"/>
                  </a:lnTo>
                  <a:lnTo>
                    <a:pt x="251" y="573"/>
                  </a:lnTo>
                  <a:lnTo>
                    <a:pt x="269" y="582"/>
                  </a:lnTo>
                  <a:lnTo>
                    <a:pt x="281" y="586"/>
                  </a:lnTo>
                  <a:lnTo>
                    <a:pt x="292" y="592"/>
                  </a:lnTo>
                  <a:lnTo>
                    <a:pt x="304" y="600"/>
                  </a:lnTo>
                  <a:lnTo>
                    <a:pt x="315" y="609"/>
                  </a:lnTo>
                  <a:lnTo>
                    <a:pt x="324" y="621"/>
                  </a:lnTo>
                  <a:lnTo>
                    <a:pt x="331" y="633"/>
                  </a:lnTo>
                  <a:lnTo>
                    <a:pt x="336" y="646"/>
                  </a:lnTo>
                  <a:lnTo>
                    <a:pt x="338" y="659"/>
                  </a:lnTo>
                  <a:lnTo>
                    <a:pt x="341" y="699"/>
                  </a:lnTo>
                  <a:lnTo>
                    <a:pt x="339" y="734"/>
                  </a:lnTo>
                  <a:lnTo>
                    <a:pt x="336" y="769"/>
                  </a:lnTo>
                  <a:lnTo>
                    <a:pt x="332" y="807"/>
                  </a:lnTo>
                  <a:lnTo>
                    <a:pt x="312" y="814"/>
                  </a:lnTo>
                  <a:lnTo>
                    <a:pt x="290" y="822"/>
                  </a:lnTo>
                  <a:lnTo>
                    <a:pt x="266" y="830"/>
                  </a:lnTo>
                  <a:lnTo>
                    <a:pt x="240" y="838"/>
                  </a:lnTo>
                  <a:lnTo>
                    <a:pt x="215" y="847"/>
                  </a:lnTo>
                  <a:lnTo>
                    <a:pt x="188" y="857"/>
                  </a:lnTo>
                  <a:lnTo>
                    <a:pt x="162" y="869"/>
                  </a:lnTo>
                  <a:lnTo>
                    <a:pt x="136" y="882"/>
                  </a:lnTo>
                  <a:lnTo>
                    <a:pt x="111" y="896"/>
                  </a:lnTo>
                  <a:lnTo>
                    <a:pt x="88" y="912"/>
                  </a:lnTo>
                  <a:lnTo>
                    <a:pt x="66" y="930"/>
                  </a:lnTo>
                  <a:lnTo>
                    <a:pt x="46" y="949"/>
                  </a:lnTo>
                  <a:lnTo>
                    <a:pt x="29" y="973"/>
                  </a:lnTo>
                  <a:lnTo>
                    <a:pt x="16" y="998"/>
                  </a:lnTo>
                  <a:lnTo>
                    <a:pt x="5" y="1025"/>
                  </a:lnTo>
                  <a:lnTo>
                    <a:pt x="0" y="1056"/>
                  </a:lnTo>
                  <a:lnTo>
                    <a:pt x="36" y="1056"/>
                  </a:lnTo>
                  <a:lnTo>
                    <a:pt x="1231" y="1056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50" name="Freeform 10"/>
            <p:cNvSpPr>
              <a:spLocks/>
            </p:cNvSpPr>
            <p:nvPr/>
          </p:nvSpPr>
          <p:spPr bwMode="auto">
            <a:xfrm>
              <a:off x="295" y="3440"/>
              <a:ext cx="635" cy="609"/>
            </a:xfrm>
            <a:custGeom>
              <a:avLst/>
              <a:gdLst/>
              <a:ahLst/>
              <a:cxnLst>
                <a:cxn ang="0">
                  <a:pos x="382" y="861"/>
                </a:cxn>
                <a:cxn ang="0">
                  <a:pos x="365" y="783"/>
                </a:cxn>
                <a:cxn ang="0">
                  <a:pos x="322" y="748"/>
                </a:cxn>
                <a:cxn ang="0">
                  <a:pos x="254" y="718"/>
                </a:cxn>
                <a:cxn ang="0">
                  <a:pos x="188" y="675"/>
                </a:cxn>
                <a:cxn ang="0">
                  <a:pos x="133" y="584"/>
                </a:cxn>
                <a:cxn ang="0">
                  <a:pos x="114" y="476"/>
                </a:cxn>
                <a:cxn ang="0">
                  <a:pos x="147" y="342"/>
                </a:cxn>
                <a:cxn ang="0">
                  <a:pos x="204" y="270"/>
                </a:cxn>
                <a:cxn ang="0">
                  <a:pos x="241" y="241"/>
                </a:cxn>
                <a:cxn ang="0">
                  <a:pos x="295" y="210"/>
                </a:cxn>
                <a:cxn ang="0">
                  <a:pos x="356" y="184"/>
                </a:cxn>
                <a:cxn ang="0">
                  <a:pos x="413" y="167"/>
                </a:cxn>
                <a:cxn ang="0">
                  <a:pos x="478" y="163"/>
                </a:cxn>
                <a:cxn ang="0">
                  <a:pos x="549" y="172"/>
                </a:cxn>
                <a:cxn ang="0">
                  <a:pos x="610" y="189"/>
                </a:cxn>
                <a:cxn ang="0">
                  <a:pos x="648" y="203"/>
                </a:cxn>
                <a:cxn ang="0">
                  <a:pos x="716" y="240"/>
                </a:cxn>
                <a:cxn ang="0">
                  <a:pos x="820" y="296"/>
                </a:cxn>
                <a:cxn ang="0">
                  <a:pos x="915" y="346"/>
                </a:cxn>
                <a:cxn ang="0">
                  <a:pos x="967" y="375"/>
                </a:cxn>
                <a:cxn ang="0">
                  <a:pos x="938" y="413"/>
                </a:cxn>
                <a:cxn ang="0">
                  <a:pos x="886" y="450"/>
                </a:cxn>
                <a:cxn ang="0">
                  <a:pos x="848" y="493"/>
                </a:cxn>
                <a:cxn ang="0">
                  <a:pos x="873" y="526"/>
                </a:cxn>
                <a:cxn ang="0">
                  <a:pos x="911" y="530"/>
                </a:cxn>
                <a:cxn ang="0">
                  <a:pos x="909" y="587"/>
                </a:cxn>
                <a:cxn ang="0">
                  <a:pos x="913" y="613"/>
                </a:cxn>
                <a:cxn ang="0">
                  <a:pos x="939" y="630"/>
                </a:cxn>
                <a:cxn ang="0">
                  <a:pos x="930" y="666"/>
                </a:cxn>
                <a:cxn ang="0">
                  <a:pos x="919" y="695"/>
                </a:cxn>
                <a:cxn ang="0">
                  <a:pos x="939" y="718"/>
                </a:cxn>
                <a:cxn ang="0">
                  <a:pos x="969" y="741"/>
                </a:cxn>
                <a:cxn ang="0">
                  <a:pos x="982" y="778"/>
                </a:cxn>
                <a:cxn ang="0">
                  <a:pos x="965" y="811"/>
                </a:cxn>
                <a:cxn ang="0">
                  <a:pos x="916" y="823"/>
                </a:cxn>
                <a:cxn ang="0">
                  <a:pos x="862" y="828"/>
                </a:cxn>
                <a:cxn ang="0">
                  <a:pos x="804" y="831"/>
                </a:cxn>
                <a:cxn ang="0">
                  <a:pos x="746" y="830"/>
                </a:cxn>
                <a:cxn ang="0">
                  <a:pos x="751" y="948"/>
                </a:cxn>
                <a:cxn ang="0">
                  <a:pos x="779" y="1002"/>
                </a:cxn>
                <a:cxn ang="0">
                  <a:pos x="848" y="1010"/>
                </a:cxn>
                <a:cxn ang="0">
                  <a:pos x="940" y="1018"/>
                </a:cxn>
                <a:cxn ang="0">
                  <a:pos x="1026" y="1027"/>
                </a:cxn>
                <a:cxn ang="0">
                  <a:pos x="1088" y="1041"/>
                </a:cxn>
                <a:cxn ang="0">
                  <a:pos x="1146" y="1060"/>
                </a:cxn>
                <a:cxn ang="0">
                  <a:pos x="1203" y="1083"/>
                </a:cxn>
                <a:cxn ang="0">
                  <a:pos x="1257" y="1110"/>
                </a:cxn>
                <a:cxn ang="0">
                  <a:pos x="1270" y="1110"/>
                </a:cxn>
                <a:cxn ang="0">
                  <a:pos x="1252" y="726"/>
                </a:cxn>
                <a:cxn ang="0">
                  <a:pos x="1151" y="283"/>
                </a:cxn>
                <a:cxn ang="0">
                  <a:pos x="1070" y="166"/>
                </a:cxn>
                <a:cxn ang="0">
                  <a:pos x="1003" y="116"/>
                </a:cxn>
                <a:cxn ang="0">
                  <a:pos x="925" y="72"/>
                </a:cxn>
                <a:cxn ang="0">
                  <a:pos x="856" y="37"/>
                </a:cxn>
                <a:cxn ang="0">
                  <a:pos x="748" y="11"/>
                </a:cxn>
                <a:cxn ang="0">
                  <a:pos x="555" y="1"/>
                </a:cxn>
                <a:cxn ang="0">
                  <a:pos x="315" y="3"/>
                </a:cxn>
                <a:cxn ang="0">
                  <a:pos x="61" y="16"/>
                </a:cxn>
                <a:cxn ang="0">
                  <a:pos x="46" y="1187"/>
                </a:cxn>
                <a:cxn ang="0">
                  <a:pos x="107" y="1092"/>
                </a:cxn>
                <a:cxn ang="0">
                  <a:pos x="203" y="1031"/>
                </a:cxn>
                <a:cxn ang="0">
                  <a:pos x="307" y="992"/>
                </a:cxn>
              </a:cxnLst>
              <a:rect l="0" t="0" r="r" b="b"/>
              <a:pathLst>
                <a:path w="1270" h="1218">
                  <a:moveTo>
                    <a:pt x="373" y="969"/>
                  </a:moveTo>
                  <a:lnTo>
                    <a:pt x="377" y="931"/>
                  </a:lnTo>
                  <a:lnTo>
                    <a:pt x="380" y="896"/>
                  </a:lnTo>
                  <a:lnTo>
                    <a:pt x="382" y="861"/>
                  </a:lnTo>
                  <a:lnTo>
                    <a:pt x="379" y="821"/>
                  </a:lnTo>
                  <a:lnTo>
                    <a:pt x="377" y="808"/>
                  </a:lnTo>
                  <a:lnTo>
                    <a:pt x="372" y="795"/>
                  </a:lnTo>
                  <a:lnTo>
                    <a:pt x="365" y="783"/>
                  </a:lnTo>
                  <a:lnTo>
                    <a:pt x="356" y="771"/>
                  </a:lnTo>
                  <a:lnTo>
                    <a:pt x="345" y="762"/>
                  </a:lnTo>
                  <a:lnTo>
                    <a:pt x="333" y="754"/>
                  </a:lnTo>
                  <a:lnTo>
                    <a:pt x="322" y="748"/>
                  </a:lnTo>
                  <a:lnTo>
                    <a:pt x="310" y="744"/>
                  </a:lnTo>
                  <a:lnTo>
                    <a:pt x="292" y="735"/>
                  </a:lnTo>
                  <a:lnTo>
                    <a:pt x="273" y="727"/>
                  </a:lnTo>
                  <a:lnTo>
                    <a:pt x="254" y="718"/>
                  </a:lnTo>
                  <a:lnTo>
                    <a:pt x="235" y="709"/>
                  </a:lnTo>
                  <a:lnTo>
                    <a:pt x="218" y="700"/>
                  </a:lnTo>
                  <a:lnTo>
                    <a:pt x="202" y="688"/>
                  </a:lnTo>
                  <a:lnTo>
                    <a:pt x="188" y="675"/>
                  </a:lnTo>
                  <a:lnTo>
                    <a:pt x="176" y="661"/>
                  </a:lnTo>
                  <a:lnTo>
                    <a:pt x="158" y="635"/>
                  </a:lnTo>
                  <a:lnTo>
                    <a:pt x="143" y="609"/>
                  </a:lnTo>
                  <a:lnTo>
                    <a:pt x="133" y="584"/>
                  </a:lnTo>
                  <a:lnTo>
                    <a:pt x="123" y="559"/>
                  </a:lnTo>
                  <a:lnTo>
                    <a:pt x="118" y="533"/>
                  </a:lnTo>
                  <a:lnTo>
                    <a:pt x="115" y="506"/>
                  </a:lnTo>
                  <a:lnTo>
                    <a:pt x="114" y="476"/>
                  </a:lnTo>
                  <a:lnTo>
                    <a:pt x="115" y="444"/>
                  </a:lnTo>
                  <a:lnTo>
                    <a:pt x="122" y="407"/>
                  </a:lnTo>
                  <a:lnTo>
                    <a:pt x="133" y="374"/>
                  </a:lnTo>
                  <a:lnTo>
                    <a:pt x="147" y="342"/>
                  </a:lnTo>
                  <a:lnTo>
                    <a:pt x="165" y="316"/>
                  </a:lnTo>
                  <a:lnTo>
                    <a:pt x="181" y="296"/>
                  </a:lnTo>
                  <a:lnTo>
                    <a:pt x="195" y="279"/>
                  </a:lnTo>
                  <a:lnTo>
                    <a:pt x="204" y="270"/>
                  </a:lnTo>
                  <a:lnTo>
                    <a:pt x="208" y="266"/>
                  </a:lnTo>
                  <a:lnTo>
                    <a:pt x="218" y="258"/>
                  </a:lnTo>
                  <a:lnTo>
                    <a:pt x="229" y="249"/>
                  </a:lnTo>
                  <a:lnTo>
                    <a:pt x="241" y="241"/>
                  </a:lnTo>
                  <a:lnTo>
                    <a:pt x="253" y="233"/>
                  </a:lnTo>
                  <a:lnTo>
                    <a:pt x="267" y="226"/>
                  </a:lnTo>
                  <a:lnTo>
                    <a:pt x="280" y="218"/>
                  </a:lnTo>
                  <a:lnTo>
                    <a:pt x="295" y="210"/>
                  </a:lnTo>
                  <a:lnTo>
                    <a:pt x="310" y="202"/>
                  </a:lnTo>
                  <a:lnTo>
                    <a:pt x="325" y="196"/>
                  </a:lnTo>
                  <a:lnTo>
                    <a:pt x="341" y="189"/>
                  </a:lnTo>
                  <a:lnTo>
                    <a:pt x="356" y="184"/>
                  </a:lnTo>
                  <a:lnTo>
                    <a:pt x="371" y="178"/>
                  </a:lnTo>
                  <a:lnTo>
                    <a:pt x="384" y="174"/>
                  </a:lnTo>
                  <a:lnTo>
                    <a:pt x="399" y="170"/>
                  </a:lnTo>
                  <a:lnTo>
                    <a:pt x="413" y="167"/>
                  </a:lnTo>
                  <a:lnTo>
                    <a:pt x="425" y="165"/>
                  </a:lnTo>
                  <a:lnTo>
                    <a:pt x="442" y="163"/>
                  </a:lnTo>
                  <a:lnTo>
                    <a:pt x="460" y="162"/>
                  </a:lnTo>
                  <a:lnTo>
                    <a:pt x="478" y="163"/>
                  </a:lnTo>
                  <a:lnTo>
                    <a:pt x="495" y="165"/>
                  </a:lnTo>
                  <a:lnTo>
                    <a:pt x="514" y="166"/>
                  </a:lnTo>
                  <a:lnTo>
                    <a:pt x="532" y="170"/>
                  </a:lnTo>
                  <a:lnTo>
                    <a:pt x="549" y="172"/>
                  </a:lnTo>
                  <a:lnTo>
                    <a:pt x="566" y="176"/>
                  </a:lnTo>
                  <a:lnTo>
                    <a:pt x="582" y="180"/>
                  </a:lnTo>
                  <a:lnTo>
                    <a:pt x="597" y="185"/>
                  </a:lnTo>
                  <a:lnTo>
                    <a:pt x="610" y="189"/>
                  </a:lnTo>
                  <a:lnTo>
                    <a:pt x="622" y="193"/>
                  </a:lnTo>
                  <a:lnTo>
                    <a:pt x="632" y="197"/>
                  </a:lnTo>
                  <a:lnTo>
                    <a:pt x="641" y="201"/>
                  </a:lnTo>
                  <a:lnTo>
                    <a:pt x="648" y="203"/>
                  </a:lnTo>
                  <a:lnTo>
                    <a:pt x="652" y="206"/>
                  </a:lnTo>
                  <a:lnTo>
                    <a:pt x="671" y="216"/>
                  </a:lnTo>
                  <a:lnTo>
                    <a:pt x="691" y="227"/>
                  </a:lnTo>
                  <a:lnTo>
                    <a:pt x="716" y="240"/>
                  </a:lnTo>
                  <a:lnTo>
                    <a:pt x="740" y="253"/>
                  </a:lnTo>
                  <a:lnTo>
                    <a:pt x="766" y="267"/>
                  </a:lnTo>
                  <a:lnTo>
                    <a:pt x="793" y="281"/>
                  </a:lnTo>
                  <a:lnTo>
                    <a:pt x="820" y="296"/>
                  </a:lnTo>
                  <a:lnTo>
                    <a:pt x="846" y="309"/>
                  </a:lnTo>
                  <a:lnTo>
                    <a:pt x="870" y="323"/>
                  </a:lnTo>
                  <a:lnTo>
                    <a:pt x="894" y="335"/>
                  </a:lnTo>
                  <a:lnTo>
                    <a:pt x="915" y="346"/>
                  </a:lnTo>
                  <a:lnTo>
                    <a:pt x="934" y="355"/>
                  </a:lnTo>
                  <a:lnTo>
                    <a:pt x="948" y="365"/>
                  </a:lnTo>
                  <a:lnTo>
                    <a:pt x="961" y="371"/>
                  </a:lnTo>
                  <a:lnTo>
                    <a:pt x="967" y="375"/>
                  </a:lnTo>
                  <a:lnTo>
                    <a:pt x="970" y="376"/>
                  </a:lnTo>
                  <a:lnTo>
                    <a:pt x="961" y="391"/>
                  </a:lnTo>
                  <a:lnTo>
                    <a:pt x="950" y="402"/>
                  </a:lnTo>
                  <a:lnTo>
                    <a:pt x="938" y="413"/>
                  </a:lnTo>
                  <a:lnTo>
                    <a:pt x="925" y="423"/>
                  </a:lnTo>
                  <a:lnTo>
                    <a:pt x="912" y="432"/>
                  </a:lnTo>
                  <a:lnTo>
                    <a:pt x="900" y="441"/>
                  </a:lnTo>
                  <a:lnTo>
                    <a:pt x="886" y="450"/>
                  </a:lnTo>
                  <a:lnTo>
                    <a:pt x="873" y="461"/>
                  </a:lnTo>
                  <a:lnTo>
                    <a:pt x="861" y="470"/>
                  </a:lnTo>
                  <a:lnTo>
                    <a:pt x="852" y="481"/>
                  </a:lnTo>
                  <a:lnTo>
                    <a:pt x="848" y="493"/>
                  </a:lnTo>
                  <a:lnTo>
                    <a:pt x="852" y="507"/>
                  </a:lnTo>
                  <a:lnTo>
                    <a:pt x="858" y="515"/>
                  </a:lnTo>
                  <a:lnTo>
                    <a:pt x="866" y="520"/>
                  </a:lnTo>
                  <a:lnTo>
                    <a:pt x="873" y="526"/>
                  </a:lnTo>
                  <a:lnTo>
                    <a:pt x="882" y="528"/>
                  </a:lnTo>
                  <a:lnTo>
                    <a:pt x="892" y="530"/>
                  </a:lnTo>
                  <a:lnTo>
                    <a:pt x="901" y="531"/>
                  </a:lnTo>
                  <a:lnTo>
                    <a:pt x="911" y="530"/>
                  </a:lnTo>
                  <a:lnTo>
                    <a:pt x="920" y="528"/>
                  </a:lnTo>
                  <a:lnTo>
                    <a:pt x="923" y="549"/>
                  </a:lnTo>
                  <a:lnTo>
                    <a:pt x="919" y="569"/>
                  </a:lnTo>
                  <a:lnTo>
                    <a:pt x="909" y="587"/>
                  </a:lnTo>
                  <a:lnTo>
                    <a:pt x="892" y="601"/>
                  </a:lnTo>
                  <a:lnTo>
                    <a:pt x="898" y="605"/>
                  </a:lnTo>
                  <a:lnTo>
                    <a:pt x="907" y="609"/>
                  </a:lnTo>
                  <a:lnTo>
                    <a:pt x="913" y="613"/>
                  </a:lnTo>
                  <a:lnTo>
                    <a:pt x="921" y="615"/>
                  </a:lnTo>
                  <a:lnTo>
                    <a:pt x="928" y="619"/>
                  </a:lnTo>
                  <a:lnTo>
                    <a:pt x="934" y="624"/>
                  </a:lnTo>
                  <a:lnTo>
                    <a:pt x="939" y="630"/>
                  </a:lnTo>
                  <a:lnTo>
                    <a:pt x="943" y="635"/>
                  </a:lnTo>
                  <a:lnTo>
                    <a:pt x="944" y="645"/>
                  </a:lnTo>
                  <a:lnTo>
                    <a:pt x="939" y="656"/>
                  </a:lnTo>
                  <a:lnTo>
                    <a:pt x="930" y="666"/>
                  </a:lnTo>
                  <a:lnTo>
                    <a:pt x="920" y="678"/>
                  </a:lnTo>
                  <a:lnTo>
                    <a:pt x="917" y="683"/>
                  </a:lnTo>
                  <a:lnTo>
                    <a:pt x="917" y="689"/>
                  </a:lnTo>
                  <a:lnTo>
                    <a:pt x="919" y="695"/>
                  </a:lnTo>
                  <a:lnTo>
                    <a:pt x="920" y="700"/>
                  </a:lnTo>
                  <a:lnTo>
                    <a:pt x="925" y="706"/>
                  </a:lnTo>
                  <a:lnTo>
                    <a:pt x="932" y="713"/>
                  </a:lnTo>
                  <a:lnTo>
                    <a:pt x="939" y="718"/>
                  </a:lnTo>
                  <a:lnTo>
                    <a:pt x="947" y="723"/>
                  </a:lnTo>
                  <a:lnTo>
                    <a:pt x="955" y="728"/>
                  </a:lnTo>
                  <a:lnTo>
                    <a:pt x="962" y="735"/>
                  </a:lnTo>
                  <a:lnTo>
                    <a:pt x="969" y="741"/>
                  </a:lnTo>
                  <a:lnTo>
                    <a:pt x="974" y="748"/>
                  </a:lnTo>
                  <a:lnTo>
                    <a:pt x="978" y="757"/>
                  </a:lnTo>
                  <a:lnTo>
                    <a:pt x="981" y="767"/>
                  </a:lnTo>
                  <a:lnTo>
                    <a:pt x="982" y="778"/>
                  </a:lnTo>
                  <a:lnTo>
                    <a:pt x="982" y="789"/>
                  </a:lnTo>
                  <a:lnTo>
                    <a:pt x="980" y="798"/>
                  </a:lnTo>
                  <a:lnTo>
                    <a:pt x="973" y="806"/>
                  </a:lnTo>
                  <a:lnTo>
                    <a:pt x="965" y="811"/>
                  </a:lnTo>
                  <a:lnTo>
                    <a:pt x="955" y="815"/>
                  </a:lnTo>
                  <a:lnTo>
                    <a:pt x="943" y="818"/>
                  </a:lnTo>
                  <a:lnTo>
                    <a:pt x="930" y="821"/>
                  </a:lnTo>
                  <a:lnTo>
                    <a:pt x="916" y="823"/>
                  </a:lnTo>
                  <a:lnTo>
                    <a:pt x="902" y="824"/>
                  </a:lnTo>
                  <a:lnTo>
                    <a:pt x="889" y="826"/>
                  </a:lnTo>
                  <a:lnTo>
                    <a:pt x="875" y="827"/>
                  </a:lnTo>
                  <a:lnTo>
                    <a:pt x="862" y="828"/>
                  </a:lnTo>
                  <a:lnTo>
                    <a:pt x="847" y="830"/>
                  </a:lnTo>
                  <a:lnTo>
                    <a:pt x="832" y="830"/>
                  </a:lnTo>
                  <a:lnTo>
                    <a:pt x="819" y="831"/>
                  </a:lnTo>
                  <a:lnTo>
                    <a:pt x="804" y="831"/>
                  </a:lnTo>
                  <a:lnTo>
                    <a:pt x="789" y="831"/>
                  </a:lnTo>
                  <a:lnTo>
                    <a:pt x="774" y="831"/>
                  </a:lnTo>
                  <a:lnTo>
                    <a:pt x="759" y="831"/>
                  </a:lnTo>
                  <a:lnTo>
                    <a:pt x="746" y="830"/>
                  </a:lnTo>
                  <a:lnTo>
                    <a:pt x="731" y="830"/>
                  </a:lnTo>
                  <a:lnTo>
                    <a:pt x="739" y="879"/>
                  </a:lnTo>
                  <a:lnTo>
                    <a:pt x="744" y="913"/>
                  </a:lnTo>
                  <a:lnTo>
                    <a:pt x="751" y="948"/>
                  </a:lnTo>
                  <a:lnTo>
                    <a:pt x="760" y="997"/>
                  </a:lnTo>
                  <a:lnTo>
                    <a:pt x="763" y="998"/>
                  </a:lnTo>
                  <a:lnTo>
                    <a:pt x="770" y="1001"/>
                  </a:lnTo>
                  <a:lnTo>
                    <a:pt x="779" y="1002"/>
                  </a:lnTo>
                  <a:lnTo>
                    <a:pt x="793" y="1004"/>
                  </a:lnTo>
                  <a:lnTo>
                    <a:pt x="809" y="1006"/>
                  </a:lnTo>
                  <a:lnTo>
                    <a:pt x="828" y="1008"/>
                  </a:lnTo>
                  <a:lnTo>
                    <a:pt x="848" y="1010"/>
                  </a:lnTo>
                  <a:lnTo>
                    <a:pt x="871" y="1011"/>
                  </a:lnTo>
                  <a:lnTo>
                    <a:pt x="894" y="1014"/>
                  </a:lnTo>
                  <a:lnTo>
                    <a:pt x="917" y="1017"/>
                  </a:lnTo>
                  <a:lnTo>
                    <a:pt x="940" y="1018"/>
                  </a:lnTo>
                  <a:lnTo>
                    <a:pt x="963" y="1021"/>
                  </a:lnTo>
                  <a:lnTo>
                    <a:pt x="986" y="1023"/>
                  </a:lnTo>
                  <a:lnTo>
                    <a:pt x="1007" y="1024"/>
                  </a:lnTo>
                  <a:lnTo>
                    <a:pt x="1026" y="1027"/>
                  </a:lnTo>
                  <a:lnTo>
                    <a:pt x="1043" y="1030"/>
                  </a:lnTo>
                  <a:lnTo>
                    <a:pt x="1058" y="1034"/>
                  </a:lnTo>
                  <a:lnTo>
                    <a:pt x="1073" y="1036"/>
                  </a:lnTo>
                  <a:lnTo>
                    <a:pt x="1088" y="1041"/>
                  </a:lnTo>
                  <a:lnTo>
                    <a:pt x="1101" y="1045"/>
                  </a:lnTo>
                  <a:lnTo>
                    <a:pt x="1116" y="1049"/>
                  </a:lnTo>
                  <a:lnTo>
                    <a:pt x="1131" y="1054"/>
                  </a:lnTo>
                  <a:lnTo>
                    <a:pt x="1146" y="1060"/>
                  </a:lnTo>
                  <a:lnTo>
                    <a:pt x="1160" y="1065"/>
                  </a:lnTo>
                  <a:lnTo>
                    <a:pt x="1174" y="1071"/>
                  </a:lnTo>
                  <a:lnTo>
                    <a:pt x="1188" y="1076"/>
                  </a:lnTo>
                  <a:lnTo>
                    <a:pt x="1203" y="1083"/>
                  </a:lnTo>
                  <a:lnTo>
                    <a:pt x="1216" y="1089"/>
                  </a:lnTo>
                  <a:lnTo>
                    <a:pt x="1230" y="1096"/>
                  </a:lnTo>
                  <a:lnTo>
                    <a:pt x="1243" y="1102"/>
                  </a:lnTo>
                  <a:lnTo>
                    <a:pt x="1257" y="1110"/>
                  </a:lnTo>
                  <a:lnTo>
                    <a:pt x="1270" y="1117"/>
                  </a:lnTo>
                  <a:lnTo>
                    <a:pt x="1270" y="1114"/>
                  </a:lnTo>
                  <a:lnTo>
                    <a:pt x="1270" y="1113"/>
                  </a:lnTo>
                  <a:lnTo>
                    <a:pt x="1270" y="1110"/>
                  </a:lnTo>
                  <a:lnTo>
                    <a:pt x="1270" y="1109"/>
                  </a:lnTo>
                  <a:lnTo>
                    <a:pt x="1268" y="982"/>
                  </a:lnTo>
                  <a:lnTo>
                    <a:pt x="1262" y="853"/>
                  </a:lnTo>
                  <a:lnTo>
                    <a:pt x="1252" y="726"/>
                  </a:lnTo>
                  <a:lnTo>
                    <a:pt x="1237" y="602"/>
                  </a:lnTo>
                  <a:lnTo>
                    <a:pt x="1216" y="485"/>
                  </a:lnTo>
                  <a:lnTo>
                    <a:pt x="1188" y="379"/>
                  </a:lnTo>
                  <a:lnTo>
                    <a:pt x="1151" y="283"/>
                  </a:lnTo>
                  <a:lnTo>
                    <a:pt x="1107" y="202"/>
                  </a:lnTo>
                  <a:lnTo>
                    <a:pt x="1096" y="190"/>
                  </a:lnTo>
                  <a:lnTo>
                    <a:pt x="1084" y="179"/>
                  </a:lnTo>
                  <a:lnTo>
                    <a:pt x="1070" y="166"/>
                  </a:lnTo>
                  <a:lnTo>
                    <a:pt x="1055" y="153"/>
                  </a:lnTo>
                  <a:lnTo>
                    <a:pt x="1038" y="141"/>
                  </a:lnTo>
                  <a:lnTo>
                    <a:pt x="1020" y="128"/>
                  </a:lnTo>
                  <a:lnTo>
                    <a:pt x="1003" y="116"/>
                  </a:lnTo>
                  <a:lnTo>
                    <a:pt x="984" y="105"/>
                  </a:lnTo>
                  <a:lnTo>
                    <a:pt x="965" y="93"/>
                  </a:lnTo>
                  <a:lnTo>
                    <a:pt x="944" y="83"/>
                  </a:lnTo>
                  <a:lnTo>
                    <a:pt x="925" y="72"/>
                  </a:lnTo>
                  <a:lnTo>
                    <a:pt x="907" y="62"/>
                  </a:lnTo>
                  <a:lnTo>
                    <a:pt x="889" y="53"/>
                  </a:lnTo>
                  <a:lnTo>
                    <a:pt x="871" y="45"/>
                  </a:lnTo>
                  <a:lnTo>
                    <a:pt x="856" y="37"/>
                  </a:lnTo>
                  <a:lnTo>
                    <a:pt x="842" y="31"/>
                  </a:lnTo>
                  <a:lnTo>
                    <a:pt x="816" y="23"/>
                  </a:lnTo>
                  <a:lnTo>
                    <a:pt x="785" y="16"/>
                  </a:lnTo>
                  <a:lnTo>
                    <a:pt x="748" y="11"/>
                  </a:lnTo>
                  <a:lnTo>
                    <a:pt x="706" y="7"/>
                  </a:lnTo>
                  <a:lnTo>
                    <a:pt x="659" y="3"/>
                  </a:lnTo>
                  <a:lnTo>
                    <a:pt x="609" y="2"/>
                  </a:lnTo>
                  <a:lnTo>
                    <a:pt x="555" y="1"/>
                  </a:lnTo>
                  <a:lnTo>
                    <a:pt x="498" y="0"/>
                  </a:lnTo>
                  <a:lnTo>
                    <a:pt x="438" y="1"/>
                  </a:lnTo>
                  <a:lnTo>
                    <a:pt x="377" y="2"/>
                  </a:lnTo>
                  <a:lnTo>
                    <a:pt x="315" y="3"/>
                  </a:lnTo>
                  <a:lnTo>
                    <a:pt x="252" y="6"/>
                  </a:lnTo>
                  <a:lnTo>
                    <a:pt x="188" y="9"/>
                  </a:lnTo>
                  <a:lnTo>
                    <a:pt x="124" y="13"/>
                  </a:lnTo>
                  <a:lnTo>
                    <a:pt x="61" y="16"/>
                  </a:lnTo>
                  <a:lnTo>
                    <a:pt x="0" y="20"/>
                  </a:lnTo>
                  <a:lnTo>
                    <a:pt x="0" y="1218"/>
                  </a:lnTo>
                  <a:lnTo>
                    <a:pt x="41" y="1218"/>
                  </a:lnTo>
                  <a:lnTo>
                    <a:pt x="46" y="1187"/>
                  </a:lnTo>
                  <a:lnTo>
                    <a:pt x="57" y="1160"/>
                  </a:lnTo>
                  <a:lnTo>
                    <a:pt x="70" y="1135"/>
                  </a:lnTo>
                  <a:lnTo>
                    <a:pt x="87" y="1111"/>
                  </a:lnTo>
                  <a:lnTo>
                    <a:pt x="107" y="1092"/>
                  </a:lnTo>
                  <a:lnTo>
                    <a:pt x="129" y="1074"/>
                  </a:lnTo>
                  <a:lnTo>
                    <a:pt x="152" y="1058"/>
                  </a:lnTo>
                  <a:lnTo>
                    <a:pt x="177" y="1044"/>
                  </a:lnTo>
                  <a:lnTo>
                    <a:pt x="203" y="1031"/>
                  </a:lnTo>
                  <a:lnTo>
                    <a:pt x="229" y="1019"/>
                  </a:lnTo>
                  <a:lnTo>
                    <a:pt x="256" y="1009"/>
                  </a:lnTo>
                  <a:lnTo>
                    <a:pt x="281" y="1000"/>
                  </a:lnTo>
                  <a:lnTo>
                    <a:pt x="307" y="992"/>
                  </a:lnTo>
                  <a:lnTo>
                    <a:pt x="331" y="984"/>
                  </a:lnTo>
                  <a:lnTo>
                    <a:pt x="353" y="976"/>
                  </a:lnTo>
                  <a:lnTo>
                    <a:pt x="373" y="969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51" name="Freeform 11"/>
            <p:cNvSpPr>
              <a:spLocks/>
            </p:cNvSpPr>
            <p:nvPr/>
          </p:nvSpPr>
          <p:spPr bwMode="auto">
            <a:xfrm>
              <a:off x="585" y="3611"/>
              <a:ext cx="108" cy="53"/>
            </a:xfrm>
            <a:custGeom>
              <a:avLst/>
              <a:gdLst/>
              <a:ahLst/>
              <a:cxnLst>
                <a:cxn ang="0">
                  <a:pos x="150" y="93"/>
                </a:cxn>
                <a:cxn ang="0">
                  <a:pos x="158" y="89"/>
                </a:cxn>
                <a:cxn ang="0">
                  <a:pos x="169" y="82"/>
                </a:cxn>
                <a:cxn ang="0">
                  <a:pos x="181" y="75"/>
                </a:cxn>
                <a:cxn ang="0">
                  <a:pos x="192" y="67"/>
                </a:cxn>
                <a:cxn ang="0">
                  <a:pos x="202" y="60"/>
                </a:cxn>
                <a:cxn ang="0">
                  <a:pos x="210" y="54"/>
                </a:cxn>
                <a:cxn ang="0">
                  <a:pos x="215" y="49"/>
                </a:cxn>
                <a:cxn ang="0">
                  <a:pos x="217" y="46"/>
                </a:cxn>
                <a:cxn ang="0">
                  <a:pos x="214" y="45"/>
                </a:cxn>
                <a:cxn ang="0">
                  <a:pos x="204" y="39"/>
                </a:cxn>
                <a:cxn ang="0">
                  <a:pos x="192" y="33"/>
                </a:cxn>
                <a:cxn ang="0">
                  <a:pos x="176" y="25"/>
                </a:cxn>
                <a:cxn ang="0">
                  <a:pos x="160" y="17"/>
                </a:cxn>
                <a:cxn ang="0">
                  <a:pos x="142" y="10"/>
                </a:cxn>
                <a:cxn ang="0">
                  <a:pos x="127" y="4"/>
                </a:cxn>
                <a:cxn ang="0">
                  <a:pos x="115" y="0"/>
                </a:cxn>
                <a:cxn ang="0">
                  <a:pos x="100" y="0"/>
                </a:cxn>
                <a:cxn ang="0">
                  <a:pos x="85" y="6"/>
                </a:cxn>
                <a:cxn ang="0">
                  <a:pos x="70" y="13"/>
                </a:cxn>
                <a:cxn ang="0">
                  <a:pos x="57" y="24"/>
                </a:cxn>
                <a:cxn ang="0">
                  <a:pos x="45" y="34"/>
                </a:cxn>
                <a:cxn ang="0">
                  <a:pos x="35" y="43"/>
                </a:cxn>
                <a:cxn ang="0">
                  <a:pos x="30" y="50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2" y="67"/>
                </a:cxn>
                <a:cxn ang="0">
                  <a:pos x="4" y="77"/>
                </a:cxn>
                <a:cxn ang="0">
                  <a:pos x="0" y="82"/>
                </a:cxn>
                <a:cxn ang="0">
                  <a:pos x="3" y="86"/>
                </a:cxn>
                <a:cxn ang="0">
                  <a:pos x="11" y="90"/>
                </a:cxn>
                <a:cxn ang="0">
                  <a:pos x="24" y="94"/>
                </a:cxn>
                <a:cxn ang="0">
                  <a:pos x="39" y="98"/>
                </a:cxn>
                <a:cxn ang="0">
                  <a:pos x="56" y="102"/>
                </a:cxn>
                <a:cxn ang="0">
                  <a:pos x="72" y="104"/>
                </a:cxn>
                <a:cxn ang="0">
                  <a:pos x="87" y="106"/>
                </a:cxn>
                <a:cxn ang="0">
                  <a:pos x="98" y="106"/>
                </a:cxn>
                <a:cxn ang="0">
                  <a:pos x="106" y="106"/>
                </a:cxn>
                <a:cxn ang="0">
                  <a:pos x="112" y="104"/>
                </a:cxn>
                <a:cxn ang="0">
                  <a:pos x="118" y="103"/>
                </a:cxn>
                <a:cxn ang="0">
                  <a:pos x="125" y="102"/>
                </a:cxn>
                <a:cxn ang="0">
                  <a:pos x="130" y="100"/>
                </a:cxn>
                <a:cxn ang="0">
                  <a:pos x="137" y="98"/>
                </a:cxn>
                <a:cxn ang="0">
                  <a:pos x="144" y="95"/>
                </a:cxn>
                <a:cxn ang="0">
                  <a:pos x="150" y="93"/>
                </a:cxn>
              </a:cxnLst>
              <a:rect l="0" t="0" r="r" b="b"/>
              <a:pathLst>
                <a:path w="217" h="106">
                  <a:moveTo>
                    <a:pt x="150" y="93"/>
                  </a:moveTo>
                  <a:lnTo>
                    <a:pt x="158" y="89"/>
                  </a:lnTo>
                  <a:lnTo>
                    <a:pt x="169" y="82"/>
                  </a:lnTo>
                  <a:lnTo>
                    <a:pt x="181" y="75"/>
                  </a:lnTo>
                  <a:lnTo>
                    <a:pt x="192" y="67"/>
                  </a:lnTo>
                  <a:lnTo>
                    <a:pt x="202" y="60"/>
                  </a:lnTo>
                  <a:lnTo>
                    <a:pt x="210" y="54"/>
                  </a:lnTo>
                  <a:lnTo>
                    <a:pt x="215" y="49"/>
                  </a:lnTo>
                  <a:lnTo>
                    <a:pt x="217" y="46"/>
                  </a:lnTo>
                  <a:lnTo>
                    <a:pt x="214" y="45"/>
                  </a:lnTo>
                  <a:lnTo>
                    <a:pt x="204" y="39"/>
                  </a:lnTo>
                  <a:lnTo>
                    <a:pt x="192" y="33"/>
                  </a:lnTo>
                  <a:lnTo>
                    <a:pt x="176" y="25"/>
                  </a:lnTo>
                  <a:lnTo>
                    <a:pt x="160" y="17"/>
                  </a:lnTo>
                  <a:lnTo>
                    <a:pt x="142" y="10"/>
                  </a:lnTo>
                  <a:lnTo>
                    <a:pt x="127" y="4"/>
                  </a:lnTo>
                  <a:lnTo>
                    <a:pt x="115" y="0"/>
                  </a:lnTo>
                  <a:lnTo>
                    <a:pt x="100" y="0"/>
                  </a:lnTo>
                  <a:lnTo>
                    <a:pt x="85" y="6"/>
                  </a:lnTo>
                  <a:lnTo>
                    <a:pt x="70" y="13"/>
                  </a:lnTo>
                  <a:lnTo>
                    <a:pt x="57" y="24"/>
                  </a:lnTo>
                  <a:lnTo>
                    <a:pt x="45" y="34"/>
                  </a:lnTo>
                  <a:lnTo>
                    <a:pt x="35" y="43"/>
                  </a:lnTo>
                  <a:lnTo>
                    <a:pt x="30" y="50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2" y="67"/>
                  </a:lnTo>
                  <a:lnTo>
                    <a:pt x="4" y="77"/>
                  </a:lnTo>
                  <a:lnTo>
                    <a:pt x="0" y="82"/>
                  </a:lnTo>
                  <a:lnTo>
                    <a:pt x="3" y="86"/>
                  </a:lnTo>
                  <a:lnTo>
                    <a:pt x="11" y="90"/>
                  </a:lnTo>
                  <a:lnTo>
                    <a:pt x="24" y="94"/>
                  </a:lnTo>
                  <a:lnTo>
                    <a:pt x="39" y="98"/>
                  </a:lnTo>
                  <a:lnTo>
                    <a:pt x="56" y="102"/>
                  </a:lnTo>
                  <a:lnTo>
                    <a:pt x="72" y="104"/>
                  </a:lnTo>
                  <a:lnTo>
                    <a:pt x="87" y="106"/>
                  </a:lnTo>
                  <a:lnTo>
                    <a:pt x="98" y="106"/>
                  </a:lnTo>
                  <a:lnTo>
                    <a:pt x="106" y="106"/>
                  </a:lnTo>
                  <a:lnTo>
                    <a:pt x="112" y="104"/>
                  </a:lnTo>
                  <a:lnTo>
                    <a:pt x="118" y="103"/>
                  </a:lnTo>
                  <a:lnTo>
                    <a:pt x="125" y="102"/>
                  </a:lnTo>
                  <a:lnTo>
                    <a:pt x="130" y="100"/>
                  </a:lnTo>
                  <a:lnTo>
                    <a:pt x="137" y="98"/>
                  </a:lnTo>
                  <a:lnTo>
                    <a:pt x="144" y="95"/>
                  </a:lnTo>
                  <a:lnTo>
                    <a:pt x="150" y="93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52" name="Freeform 12"/>
            <p:cNvSpPr>
              <a:spLocks/>
            </p:cNvSpPr>
            <p:nvPr/>
          </p:nvSpPr>
          <p:spPr bwMode="auto">
            <a:xfrm>
              <a:off x="597" y="3620"/>
              <a:ext cx="84" cy="35"/>
            </a:xfrm>
            <a:custGeom>
              <a:avLst/>
              <a:gdLst/>
              <a:ahLst/>
              <a:cxnLst>
                <a:cxn ang="0">
                  <a:pos x="168" y="30"/>
                </a:cxn>
                <a:cxn ang="0">
                  <a:pos x="168" y="30"/>
                </a:cxn>
                <a:cxn ang="0">
                  <a:pos x="156" y="24"/>
                </a:cxn>
                <a:cxn ang="0">
                  <a:pos x="144" y="19"/>
                </a:cxn>
                <a:cxn ang="0">
                  <a:pos x="132" y="12"/>
                </a:cxn>
                <a:cxn ang="0">
                  <a:pos x="120" y="7"/>
                </a:cxn>
                <a:cxn ang="0">
                  <a:pos x="107" y="3"/>
                </a:cxn>
                <a:cxn ang="0">
                  <a:pos x="94" y="2"/>
                </a:cxn>
                <a:cxn ang="0">
                  <a:pos x="80" y="0"/>
                </a:cxn>
                <a:cxn ang="0">
                  <a:pos x="67" y="3"/>
                </a:cxn>
                <a:cxn ang="0">
                  <a:pos x="59" y="6"/>
                </a:cxn>
                <a:cxn ang="0">
                  <a:pos x="49" y="11"/>
                </a:cxn>
                <a:cxn ang="0">
                  <a:pos x="40" y="17"/>
                </a:cxn>
                <a:cxn ang="0">
                  <a:pos x="32" y="25"/>
                </a:cxn>
                <a:cxn ang="0">
                  <a:pos x="22" y="33"/>
                </a:cxn>
                <a:cxn ang="0">
                  <a:pos x="14" y="41"/>
                </a:cxn>
                <a:cxn ang="0">
                  <a:pos x="7" y="48"/>
                </a:cxn>
                <a:cxn ang="0">
                  <a:pos x="0" y="55"/>
                </a:cxn>
                <a:cxn ang="0">
                  <a:pos x="4" y="56"/>
                </a:cxn>
                <a:cxn ang="0">
                  <a:pos x="11" y="59"/>
                </a:cxn>
                <a:cxn ang="0">
                  <a:pos x="21" y="63"/>
                </a:cxn>
                <a:cxn ang="0">
                  <a:pos x="32" y="65"/>
                </a:cxn>
                <a:cxn ang="0">
                  <a:pos x="42" y="68"/>
                </a:cxn>
                <a:cxn ang="0">
                  <a:pos x="53" y="71"/>
                </a:cxn>
                <a:cxn ang="0">
                  <a:pos x="64" y="72"/>
                </a:cxn>
                <a:cxn ang="0">
                  <a:pos x="74" y="72"/>
                </a:cxn>
                <a:cxn ang="0">
                  <a:pos x="87" y="71"/>
                </a:cxn>
                <a:cxn ang="0">
                  <a:pos x="101" y="68"/>
                </a:cxn>
                <a:cxn ang="0">
                  <a:pos x="113" y="64"/>
                </a:cxn>
                <a:cxn ang="0">
                  <a:pos x="125" y="59"/>
                </a:cxn>
                <a:cxn ang="0">
                  <a:pos x="137" y="54"/>
                </a:cxn>
                <a:cxn ang="0">
                  <a:pos x="149" y="47"/>
                </a:cxn>
                <a:cxn ang="0">
                  <a:pos x="159" y="39"/>
                </a:cxn>
                <a:cxn ang="0">
                  <a:pos x="168" y="30"/>
                </a:cxn>
              </a:cxnLst>
              <a:rect l="0" t="0" r="r" b="b"/>
              <a:pathLst>
                <a:path w="168" h="72">
                  <a:moveTo>
                    <a:pt x="168" y="30"/>
                  </a:moveTo>
                  <a:lnTo>
                    <a:pt x="168" y="30"/>
                  </a:lnTo>
                  <a:lnTo>
                    <a:pt x="156" y="24"/>
                  </a:lnTo>
                  <a:lnTo>
                    <a:pt x="144" y="19"/>
                  </a:lnTo>
                  <a:lnTo>
                    <a:pt x="132" y="12"/>
                  </a:lnTo>
                  <a:lnTo>
                    <a:pt x="120" y="7"/>
                  </a:lnTo>
                  <a:lnTo>
                    <a:pt x="107" y="3"/>
                  </a:lnTo>
                  <a:lnTo>
                    <a:pt x="94" y="2"/>
                  </a:lnTo>
                  <a:lnTo>
                    <a:pt x="80" y="0"/>
                  </a:lnTo>
                  <a:lnTo>
                    <a:pt x="67" y="3"/>
                  </a:lnTo>
                  <a:lnTo>
                    <a:pt x="59" y="6"/>
                  </a:lnTo>
                  <a:lnTo>
                    <a:pt x="49" y="11"/>
                  </a:lnTo>
                  <a:lnTo>
                    <a:pt x="40" y="17"/>
                  </a:lnTo>
                  <a:lnTo>
                    <a:pt x="32" y="25"/>
                  </a:lnTo>
                  <a:lnTo>
                    <a:pt x="22" y="33"/>
                  </a:lnTo>
                  <a:lnTo>
                    <a:pt x="14" y="41"/>
                  </a:lnTo>
                  <a:lnTo>
                    <a:pt x="7" y="48"/>
                  </a:lnTo>
                  <a:lnTo>
                    <a:pt x="0" y="55"/>
                  </a:lnTo>
                  <a:lnTo>
                    <a:pt x="4" y="56"/>
                  </a:lnTo>
                  <a:lnTo>
                    <a:pt x="11" y="59"/>
                  </a:lnTo>
                  <a:lnTo>
                    <a:pt x="21" y="63"/>
                  </a:lnTo>
                  <a:lnTo>
                    <a:pt x="32" y="65"/>
                  </a:lnTo>
                  <a:lnTo>
                    <a:pt x="42" y="68"/>
                  </a:lnTo>
                  <a:lnTo>
                    <a:pt x="53" y="71"/>
                  </a:lnTo>
                  <a:lnTo>
                    <a:pt x="64" y="72"/>
                  </a:lnTo>
                  <a:lnTo>
                    <a:pt x="74" y="72"/>
                  </a:lnTo>
                  <a:lnTo>
                    <a:pt x="87" y="71"/>
                  </a:lnTo>
                  <a:lnTo>
                    <a:pt x="101" y="68"/>
                  </a:lnTo>
                  <a:lnTo>
                    <a:pt x="113" y="64"/>
                  </a:lnTo>
                  <a:lnTo>
                    <a:pt x="125" y="59"/>
                  </a:lnTo>
                  <a:lnTo>
                    <a:pt x="137" y="54"/>
                  </a:lnTo>
                  <a:lnTo>
                    <a:pt x="149" y="47"/>
                  </a:lnTo>
                  <a:lnTo>
                    <a:pt x="159" y="39"/>
                  </a:lnTo>
                  <a:lnTo>
                    <a:pt x="168" y="30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53" name="Freeform 13"/>
            <p:cNvSpPr>
              <a:spLocks/>
            </p:cNvSpPr>
            <p:nvPr/>
          </p:nvSpPr>
          <p:spPr bwMode="auto">
            <a:xfrm>
              <a:off x="624" y="3629"/>
              <a:ext cx="20" cy="16"/>
            </a:xfrm>
            <a:custGeom>
              <a:avLst/>
              <a:gdLst/>
              <a:ahLst/>
              <a:cxnLst>
                <a:cxn ang="0">
                  <a:pos x="38" y="23"/>
                </a:cxn>
                <a:cxn ang="0">
                  <a:pos x="39" y="16"/>
                </a:cxn>
                <a:cxn ang="0">
                  <a:pos x="38" y="9"/>
                </a:cxn>
                <a:cxn ang="0">
                  <a:pos x="35" y="3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8" y="2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3" y="7"/>
                </a:cxn>
                <a:cxn ang="0">
                  <a:pos x="0" y="9"/>
                </a:cxn>
                <a:cxn ang="0">
                  <a:pos x="1" y="15"/>
                </a:cxn>
                <a:cxn ang="0">
                  <a:pos x="3" y="24"/>
                </a:cxn>
                <a:cxn ang="0">
                  <a:pos x="7" y="29"/>
                </a:cxn>
                <a:cxn ang="0">
                  <a:pos x="15" y="32"/>
                </a:cxn>
                <a:cxn ang="0">
                  <a:pos x="23" y="32"/>
                </a:cxn>
                <a:cxn ang="0">
                  <a:pos x="31" y="32"/>
                </a:cxn>
                <a:cxn ang="0">
                  <a:pos x="36" y="29"/>
                </a:cxn>
                <a:cxn ang="0">
                  <a:pos x="38" y="23"/>
                </a:cxn>
              </a:cxnLst>
              <a:rect l="0" t="0" r="r" b="b"/>
              <a:pathLst>
                <a:path w="39" h="32">
                  <a:moveTo>
                    <a:pt x="38" y="23"/>
                  </a:moveTo>
                  <a:lnTo>
                    <a:pt x="39" y="16"/>
                  </a:lnTo>
                  <a:lnTo>
                    <a:pt x="38" y="9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0" y="9"/>
                  </a:lnTo>
                  <a:lnTo>
                    <a:pt x="1" y="15"/>
                  </a:lnTo>
                  <a:lnTo>
                    <a:pt x="3" y="24"/>
                  </a:lnTo>
                  <a:lnTo>
                    <a:pt x="7" y="29"/>
                  </a:lnTo>
                  <a:lnTo>
                    <a:pt x="15" y="32"/>
                  </a:lnTo>
                  <a:lnTo>
                    <a:pt x="23" y="32"/>
                  </a:lnTo>
                  <a:lnTo>
                    <a:pt x="31" y="32"/>
                  </a:lnTo>
                  <a:lnTo>
                    <a:pt x="36" y="29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54" name="Freeform 14"/>
            <p:cNvSpPr>
              <a:spLocks/>
            </p:cNvSpPr>
            <p:nvPr/>
          </p:nvSpPr>
          <p:spPr bwMode="auto">
            <a:xfrm>
              <a:off x="1037" y="2750"/>
              <a:ext cx="611" cy="596"/>
            </a:xfrm>
            <a:custGeom>
              <a:avLst/>
              <a:gdLst/>
              <a:ahLst/>
              <a:cxnLst>
                <a:cxn ang="0">
                  <a:pos x="648" y="961"/>
                </a:cxn>
                <a:cxn ang="0">
                  <a:pos x="624" y="890"/>
                </a:cxn>
                <a:cxn ang="0">
                  <a:pos x="536" y="904"/>
                </a:cxn>
                <a:cxn ang="0">
                  <a:pos x="430" y="946"/>
                </a:cxn>
                <a:cxn ang="0">
                  <a:pos x="375" y="947"/>
                </a:cxn>
                <a:cxn ang="0">
                  <a:pos x="356" y="909"/>
                </a:cxn>
                <a:cxn ang="0">
                  <a:pos x="375" y="848"/>
                </a:cxn>
                <a:cxn ang="0">
                  <a:pos x="374" y="816"/>
                </a:cxn>
                <a:cxn ang="0">
                  <a:pos x="348" y="803"/>
                </a:cxn>
                <a:cxn ang="0">
                  <a:pos x="328" y="790"/>
                </a:cxn>
                <a:cxn ang="0">
                  <a:pos x="347" y="743"/>
                </a:cxn>
                <a:cxn ang="0">
                  <a:pos x="325" y="720"/>
                </a:cxn>
                <a:cxn ang="0">
                  <a:pos x="298" y="687"/>
                </a:cxn>
                <a:cxn ang="0">
                  <a:pos x="321" y="665"/>
                </a:cxn>
                <a:cxn ang="0">
                  <a:pos x="344" y="637"/>
                </a:cxn>
                <a:cxn ang="0">
                  <a:pos x="338" y="608"/>
                </a:cxn>
                <a:cxn ang="0">
                  <a:pos x="313" y="595"/>
                </a:cxn>
                <a:cxn ang="0">
                  <a:pos x="255" y="587"/>
                </a:cxn>
                <a:cxn ang="0">
                  <a:pos x="190" y="570"/>
                </a:cxn>
                <a:cxn ang="0">
                  <a:pos x="223" y="490"/>
                </a:cxn>
                <a:cxn ang="0">
                  <a:pos x="353" y="301"/>
                </a:cxn>
                <a:cxn ang="0">
                  <a:pos x="418" y="218"/>
                </a:cxn>
                <a:cxn ang="0">
                  <a:pos x="531" y="136"/>
                </a:cxn>
                <a:cxn ang="0">
                  <a:pos x="604" y="113"/>
                </a:cxn>
                <a:cxn ang="0">
                  <a:pos x="669" y="105"/>
                </a:cxn>
                <a:cxn ang="0">
                  <a:pos x="736" y="107"/>
                </a:cxn>
                <a:cxn ang="0">
                  <a:pos x="796" y="114"/>
                </a:cxn>
                <a:cxn ang="0">
                  <a:pos x="847" y="131"/>
                </a:cxn>
                <a:cxn ang="0">
                  <a:pos x="955" y="205"/>
                </a:cxn>
                <a:cxn ang="0">
                  <a:pos x="1023" y="317"/>
                </a:cxn>
                <a:cxn ang="0">
                  <a:pos x="1035" y="426"/>
                </a:cxn>
                <a:cxn ang="0">
                  <a:pos x="1014" y="512"/>
                </a:cxn>
                <a:cxn ang="0">
                  <a:pos x="965" y="578"/>
                </a:cxn>
                <a:cxn ang="0">
                  <a:pos x="930" y="627"/>
                </a:cxn>
                <a:cxn ang="0">
                  <a:pos x="923" y="682"/>
                </a:cxn>
                <a:cxn ang="0">
                  <a:pos x="955" y="750"/>
                </a:cxn>
                <a:cxn ang="0">
                  <a:pos x="996" y="811"/>
                </a:cxn>
                <a:cxn ang="0">
                  <a:pos x="1092" y="821"/>
                </a:cxn>
                <a:cxn ang="0">
                  <a:pos x="1198" y="824"/>
                </a:cxn>
                <a:cxn ang="0">
                  <a:pos x="12" y="0"/>
                </a:cxn>
                <a:cxn ang="0">
                  <a:pos x="0" y="296"/>
                </a:cxn>
                <a:cxn ang="0">
                  <a:pos x="15" y="618"/>
                </a:cxn>
                <a:cxn ang="0">
                  <a:pos x="94" y="917"/>
                </a:cxn>
                <a:cxn ang="0">
                  <a:pos x="272" y="1144"/>
                </a:cxn>
                <a:cxn ang="0">
                  <a:pos x="343" y="1169"/>
                </a:cxn>
                <a:cxn ang="0">
                  <a:pos x="413" y="1190"/>
                </a:cxn>
                <a:cxn ang="0">
                  <a:pos x="424" y="1192"/>
                </a:cxn>
                <a:cxn ang="0">
                  <a:pos x="430" y="1186"/>
                </a:cxn>
                <a:cxn ang="0">
                  <a:pos x="498" y="1142"/>
                </a:cxn>
                <a:cxn ang="0">
                  <a:pos x="578" y="1091"/>
                </a:cxn>
                <a:cxn ang="0">
                  <a:pos x="644" y="1050"/>
                </a:cxn>
                <a:cxn ang="0">
                  <a:pos x="670" y="1028"/>
                </a:cxn>
              </a:cxnLst>
              <a:rect l="0" t="0" r="r" b="b"/>
              <a:pathLst>
                <a:path w="1222" h="1192">
                  <a:moveTo>
                    <a:pt x="670" y="1028"/>
                  </a:moveTo>
                  <a:lnTo>
                    <a:pt x="662" y="1000"/>
                  </a:lnTo>
                  <a:lnTo>
                    <a:pt x="655" y="979"/>
                  </a:lnTo>
                  <a:lnTo>
                    <a:pt x="648" y="961"/>
                  </a:lnTo>
                  <a:lnTo>
                    <a:pt x="643" y="946"/>
                  </a:lnTo>
                  <a:lnTo>
                    <a:pt x="638" y="929"/>
                  </a:lnTo>
                  <a:lnTo>
                    <a:pt x="632" y="912"/>
                  </a:lnTo>
                  <a:lnTo>
                    <a:pt x="624" y="890"/>
                  </a:lnTo>
                  <a:lnTo>
                    <a:pt x="616" y="864"/>
                  </a:lnTo>
                  <a:lnTo>
                    <a:pt x="590" y="877"/>
                  </a:lnTo>
                  <a:lnTo>
                    <a:pt x="563" y="891"/>
                  </a:lnTo>
                  <a:lnTo>
                    <a:pt x="536" y="904"/>
                  </a:lnTo>
                  <a:lnTo>
                    <a:pt x="509" y="916"/>
                  </a:lnTo>
                  <a:lnTo>
                    <a:pt x="482" y="927"/>
                  </a:lnTo>
                  <a:lnTo>
                    <a:pt x="456" y="937"/>
                  </a:lnTo>
                  <a:lnTo>
                    <a:pt x="430" y="946"/>
                  </a:lnTo>
                  <a:lnTo>
                    <a:pt x="405" y="952"/>
                  </a:lnTo>
                  <a:lnTo>
                    <a:pt x="395" y="953"/>
                  </a:lnTo>
                  <a:lnTo>
                    <a:pt x="384" y="952"/>
                  </a:lnTo>
                  <a:lnTo>
                    <a:pt x="375" y="947"/>
                  </a:lnTo>
                  <a:lnTo>
                    <a:pt x="368" y="940"/>
                  </a:lnTo>
                  <a:lnTo>
                    <a:pt x="363" y="930"/>
                  </a:lnTo>
                  <a:lnTo>
                    <a:pt x="359" y="920"/>
                  </a:lnTo>
                  <a:lnTo>
                    <a:pt x="356" y="909"/>
                  </a:lnTo>
                  <a:lnTo>
                    <a:pt x="355" y="900"/>
                  </a:lnTo>
                  <a:lnTo>
                    <a:pt x="359" y="883"/>
                  </a:lnTo>
                  <a:lnTo>
                    <a:pt x="367" y="865"/>
                  </a:lnTo>
                  <a:lnTo>
                    <a:pt x="375" y="848"/>
                  </a:lnTo>
                  <a:lnTo>
                    <a:pt x="379" y="831"/>
                  </a:lnTo>
                  <a:lnTo>
                    <a:pt x="378" y="826"/>
                  </a:lnTo>
                  <a:lnTo>
                    <a:pt x="376" y="821"/>
                  </a:lnTo>
                  <a:lnTo>
                    <a:pt x="374" y="816"/>
                  </a:lnTo>
                  <a:lnTo>
                    <a:pt x="370" y="812"/>
                  </a:lnTo>
                  <a:lnTo>
                    <a:pt x="363" y="808"/>
                  </a:lnTo>
                  <a:lnTo>
                    <a:pt x="356" y="805"/>
                  </a:lnTo>
                  <a:lnTo>
                    <a:pt x="348" y="803"/>
                  </a:lnTo>
                  <a:lnTo>
                    <a:pt x="341" y="801"/>
                  </a:lnTo>
                  <a:lnTo>
                    <a:pt x="336" y="798"/>
                  </a:lnTo>
                  <a:lnTo>
                    <a:pt x="330" y="795"/>
                  </a:lnTo>
                  <a:lnTo>
                    <a:pt x="328" y="790"/>
                  </a:lnTo>
                  <a:lnTo>
                    <a:pt x="326" y="783"/>
                  </a:lnTo>
                  <a:lnTo>
                    <a:pt x="329" y="769"/>
                  </a:lnTo>
                  <a:lnTo>
                    <a:pt x="337" y="756"/>
                  </a:lnTo>
                  <a:lnTo>
                    <a:pt x="347" y="743"/>
                  </a:lnTo>
                  <a:lnTo>
                    <a:pt x="356" y="730"/>
                  </a:lnTo>
                  <a:lnTo>
                    <a:pt x="345" y="729"/>
                  </a:lnTo>
                  <a:lnTo>
                    <a:pt x="334" y="725"/>
                  </a:lnTo>
                  <a:lnTo>
                    <a:pt x="325" y="720"/>
                  </a:lnTo>
                  <a:lnTo>
                    <a:pt x="315" y="713"/>
                  </a:lnTo>
                  <a:lnTo>
                    <a:pt x="309" y="705"/>
                  </a:lnTo>
                  <a:lnTo>
                    <a:pt x="302" y="696"/>
                  </a:lnTo>
                  <a:lnTo>
                    <a:pt x="298" y="687"/>
                  </a:lnTo>
                  <a:lnTo>
                    <a:pt x="295" y="677"/>
                  </a:lnTo>
                  <a:lnTo>
                    <a:pt x="305" y="674"/>
                  </a:lnTo>
                  <a:lnTo>
                    <a:pt x="313" y="670"/>
                  </a:lnTo>
                  <a:lnTo>
                    <a:pt x="321" y="665"/>
                  </a:lnTo>
                  <a:lnTo>
                    <a:pt x="329" y="660"/>
                  </a:lnTo>
                  <a:lnTo>
                    <a:pt x="336" y="652"/>
                  </a:lnTo>
                  <a:lnTo>
                    <a:pt x="340" y="646"/>
                  </a:lnTo>
                  <a:lnTo>
                    <a:pt x="344" y="637"/>
                  </a:lnTo>
                  <a:lnTo>
                    <a:pt x="345" y="627"/>
                  </a:lnTo>
                  <a:lnTo>
                    <a:pt x="344" y="620"/>
                  </a:lnTo>
                  <a:lnTo>
                    <a:pt x="343" y="613"/>
                  </a:lnTo>
                  <a:lnTo>
                    <a:pt x="338" y="608"/>
                  </a:lnTo>
                  <a:lnTo>
                    <a:pt x="333" y="604"/>
                  </a:lnTo>
                  <a:lnTo>
                    <a:pt x="328" y="600"/>
                  </a:lnTo>
                  <a:lnTo>
                    <a:pt x="320" y="598"/>
                  </a:lnTo>
                  <a:lnTo>
                    <a:pt x="313" y="595"/>
                  </a:lnTo>
                  <a:lnTo>
                    <a:pt x="305" y="594"/>
                  </a:lnTo>
                  <a:lnTo>
                    <a:pt x="287" y="591"/>
                  </a:lnTo>
                  <a:lnTo>
                    <a:pt x="271" y="588"/>
                  </a:lnTo>
                  <a:lnTo>
                    <a:pt x="255" y="587"/>
                  </a:lnTo>
                  <a:lnTo>
                    <a:pt x="238" y="583"/>
                  </a:lnTo>
                  <a:lnTo>
                    <a:pt x="222" y="581"/>
                  </a:lnTo>
                  <a:lnTo>
                    <a:pt x="206" y="575"/>
                  </a:lnTo>
                  <a:lnTo>
                    <a:pt x="190" y="570"/>
                  </a:lnTo>
                  <a:lnTo>
                    <a:pt x="175" y="562"/>
                  </a:lnTo>
                  <a:lnTo>
                    <a:pt x="180" y="553"/>
                  </a:lnTo>
                  <a:lnTo>
                    <a:pt x="198" y="527"/>
                  </a:lnTo>
                  <a:lnTo>
                    <a:pt x="223" y="490"/>
                  </a:lnTo>
                  <a:lnTo>
                    <a:pt x="255" y="444"/>
                  </a:lnTo>
                  <a:lnTo>
                    <a:pt x="288" y="396"/>
                  </a:lnTo>
                  <a:lnTo>
                    <a:pt x="322" y="347"/>
                  </a:lnTo>
                  <a:lnTo>
                    <a:pt x="353" y="301"/>
                  </a:lnTo>
                  <a:lnTo>
                    <a:pt x="379" y="264"/>
                  </a:lnTo>
                  <a:lnTo>
                    <a:pt x="386" y="253"/>
                  </a:lnTo>
                  <a:lnTo>
                    <a:pt x="399" y="238"/>
                  </a:lnTo>
                  <a:lnTo>
                    <a:pt x="418" y="218"/>
                  </a:lnTo>
                  <a:lnTo>
                    <a:pt x="443" y="197"/>
                  </a:lnTo>
                  <a:lnTo>
                    <a:pt x="470" y="175"/>
                  </a:lnTo>
                  <a:lnTo>
                    <a:pt x="499" y="155"/>
                  </a:lnTo>
                  <a:lnTo>
                    <a:pt x="531" y="136"/>
                  </a:lnTo>
                  <a:lnTo>
                    <a:pt x="563" y="123"/>
                  </a:lnTo>
                  <a:lnTo>
                    <a:pt x="575" y="120"/>
                  </a:lnTo>
                  <a:lnTo>
                    <a:pt x="589" y="116"/>
                  </a:lnTo>
                  <a:lnTo>
                    <a:pt x="604" y="113"/>
                  </a:lnTo>
                  <a:lnTo>
                    <a:pt x="620" y="110"/>
                  </a:lnTo>
                  <a:lnTo>
                    <a:pt x="636" y="108"/>
                  </a:lnTo>
                  <a:lnTo>
                    <a:pt x="652" y="107"/>
                  </a:lnTo>
                  <a:lnTo>
                    <a:pt x="669" y="105"/>
                  </a:lnTo>
                  <a:lnTo>
                    <a:pt x="686" y="105"/>
                  </a:lnTo>
                  <a:lnTo>
                    <a:pt x="702" y="105"/>
                  </a:lnTo>
                  <a:lnTo>
                    <a:pt x="720" y="105"/>
                  </a:lnTo>
                  <a:lnTo>
                    <a:pt x="736" y="107"/>
                  </a:lnTo>
                  <a:lnTo>
                    <a:pt x="753" y="107"/>
                  </a:lnTo>
                  <a:lnTo>
                    <a:pt x="767" y="109"/>
                  </a:lnTo>
                  <a:lnTo>
                    <a:pt x="782" y="110"/>
                  </a:lnTo>
                  <a:lnTo>
                    <a:pt x="796" y="114"/>
                  </a:lnTo>
                  <a:lnTo>
                    <a:pt x="808" y="117"/>
                  </a:lnTo>
                  <a:lnTo>
                    <a:pt x="813" y="118"/>
                  </a:lnTo>
                  <a:lnTo>
                    <a:pt x="827" y="123"/>
                  </a:lnTo>
                  <a:lnTo>
                    <a:pt x="847" y="131"/>
                  </a:lnTo>
                  <a:lnTo>
                    <a:pt x="873" y="143"/>
                  </a:lnTo>
                  <a:lnTo>
                    <a:pt x="900" y="158"/>
                  </a:lnTo>
                  <a:lnTo>
                    <a:pt x="928" y="179"/>
                  </a:lnTo>
                  <a:lnTo>
                    <a:pt x="955" y="205"/>
                  </a:lnTo>
                  <a:lnTo>
                    <a:pt x="980" y="235"/>
                  </a:lnTo>
                  <a:lnTo>
                    <a:pt x="997" y="264"/>
                  </a:lnTo>
                  <a:lnTo>
                    <a:pt x="1012" y="291"/>
                  </a:lnTo>
                  <a:lnTo>
                    <a:pt x="1023" y="317"/>
                  </a:lnTo>
                  <a:lnTo>
                    <a:pt x="1030" y="343"/>
                  </a:lnTo>
                  <a:lnTo>
                    <a:pt x="1034" y="369"/>
                  </a:lnTo>
                  <a:lnTo>
                    <a:pt x="1037" y="397"/>
                  </a:lnTo>
                  <a:lnTo>
                    <a:pt x="1035" y="426"/>
                  </a:lnTo>
                  <a:lnTo>
                    <a:pt x="1033" y="459"/>
                  </a:lnTo>
                  <a:lnTo>
                    <a:pt x="1030" y="477"/>
                  </a:lnTo>
                  <a:lnTo>
                    <a:pt x="1023" y="495"/>
                  </a:lnTo>
                  <a:lnTo>
                    <a:pt x="1014" y="512"/>
                  </a:lnTo>
                  <a:lnTo>
                    <a:pt x="1003" y="529"/>
                  </a:lnTo>
                  <a:lnTo>
                    <a:pt x="991" y="546"/>
                  </a:lnTo>
                  <a:lnTo>
                    <a:pt x="978" y="561"/>
                  </a:lnTo>
                  <a:lnTo>
                    <a:pt x="965" y="578"/>
                  </a:lnTo>
                  <a:lnTo>
                    <a:pt x="953" y="594"/>
                  </a:lnTo>
                  <a:lnTo>
                    <a:pt x="945" y="603"/>
                  </a:lnTo>
                  <a:lnTo>
                    <a:pt x="937" y="614"/>
                  </a:lnTo>
                  <a:lnTo>
                    <a:pt x="930" y="627"/>
                  </a:lnTo>
                  <a:lnTo>
                    <a:pt x="924" y="640"/>
                  </a:lnTo>
                  <a:lnTo>
                    <a:pt x="922" y="655"/>
                  </a:lnTo>
                  <a:lnTo>
                    <a:pt x="922" y="669"/>
                  </a:lnTo>
                  <a:lnTo>
                    <a:pt x="923" y="682"/>
                  </a:lnTo>
                  <a:lnTo>
                    <a:pt x="928" y="695"/>
                  </a:lnTo>
                  <a:lnTo>
                    <a:pt x="937" y="714"/>
                  </a:lnTo>
                  <a:lnTo>
                    <a:pt x="946" y="733"/>
                  </a:lnTo>
                  <a:lnTo>
                    <a:pt x="955" y="750"/>
                  </a:lnTo>
                  <a:lnTo>
                    <a:pt x="965" y="765"/>
                  </a:lnTo>
                  <a:lnTo>
                    <a:pt x="974" y="779"/>
                  </a:lnTo>
                  <a:lnTo>
                    <a:pt x="985" y="795"/>
                  </a:lnTo>
                  <a:lnTo>
                    <a:pt x="996" y="811"/>
                  </a:lnTo>
                  <a:lnTo>
                    <a:pt x="1007" y="826"/>
                  </a:lnTo>
                  <a:lnTo>
                    <a:pt x="1035" y="824"/>
                  </a:lnTo>
                  <a:lnTo>
                    <a:pt x="1064" y="822"/>
                  </a:lnTo>
                  <a:lnTo>
                    <a:pt x="1092" y="821"/>
                  </a:lnTo>
                  <a:lnTo>
                    <a:pt x="1119" y="821"/>
                  </a:lnTo>
                  <a:lnTo>
                    <a:pt x="1146" y="821"/>
                  </a:lnTo>
                  <a:lnTo>
                    <a:pt x="1172" y="822"/>
                  </a:lnTo>
                  <a:lnTo>
                    <a:pt x="1198" y="824"/>
                  </a:lnTo>
                  <a:lnTo>
                    <a:pt x="1222" y="825"/>
                  </a:lnTo>
                  <a:lnTo>
                    <a:pt x="1222" y="824"/>
                  </a:lnTo>
                  <a:lnTo>
                    <a:pt x="1222" y="0"/>
                  </a:lnTo>
                  <a:lnTo>
                    <a:pt x="12" y="0"/>
                  </a:lnTo>
                  <a:lnTo>
                    <a:pt x="8" y="69"/>
                  </a:lnTo>
                  <a:lnTo>
                    <a:pt x="6" y="142"/>
                  </a:lnTo>
                  <a:lnTo>
                    <a:pt x="3" y="217"/>
                  </a:lnTo>
                  <a:lnTo>
                    <a:pt x="0" y="296"/>
                  </a:lnTo>
                  <a:lnTo>
                    <a:pt x="0" y="375"/>
                  </a:lnTo>
                  <a:lnTo>
                    <a:pt x="3" y="457"/>
                  </a:lnTo>
                  <a:lnTo>
                    <a:pt x="7" y="538"/>
                  </a:lnTo>
                  <a:lnTo>
                    <a:pt x="15" y="618"/>
                  </a:lnTo>
                  <a:lnTo>
                    <a:pt x="27" y="698"/>
                  </a:lnTo>
                  <a:lnTo>
                    <a:pt x="45" y="774"/>
                  </a:lnTo>
                  <a:lnTo>
                    <a:pt x="67" y="847"/>
                  </a:lnTo>
                  <a:lnTo>
                    <a:pt x="94" y="917"/>
                  </a:lnTo>
                  <a:lnTo>
                    <a:pt x="127" y="983"/>
                  </a:lnTo>
                  <a:lnTo>
                    <a:pt x="168" y="1043"/>
                  </a:lnTo>
                  <a:lnTo>
                    <a:pt x="217" y="1098"/>
                  </a:lnTo>
                  <a:lnTo>
                    <a:pt x="272" y="1144"/>
                  </a:lnTo>
                  <a:lnTo>
                    <a:pt x="290" y="1151"/>
                  </a:lnTo>
                  <a:lnTo>
                    <a:pt x="307" y="1157"/>
                  </a:lnTo>
                  <a:lnTo>
                    <a:pt x="325" y="1164"/>
                  </a:lnTo>
                  <a:lnTo>
                    <a:pt x="343" y="1169"/>
                  </a:lnTo>
                  <a:lnTo>
                    <a:pt x="360" y="1174"/>
                  </a:lnTo>
                  <a:lnTo>
                    <a:pt x="378" y="1179"/>
                  </a:lnTo>
                  <a:lnTo>
                    <a:pt x="395" y="1185"/>
                  </a:lnTo>
                  <a:lnTo>
                    <a:pt x="413" y="1190"/>
                  </a:lnTo>
                  <a:lnTo>
                    <a:pt x="416" y="1190"/>
                  </a:lnTo>
                  <a:lnTo>
                    <a:pt x="418" y="1191"/>
                  </a:lnTo>
                  <a:lnTo>
                    <a:pt x="421" y="1191"/>
                  </a:lnTo>
                  <a:lnTo>
                    <a:pt x="424" y="1192"/>
                  </a:lnTo>
                  <a:lnTo>
                    <a:pt x="425" y="1191"/>
                  </a:lnTo>
                  <a:lnTo>
                    <a:pt x="428" y="1189"/>
                  </a:lnTo>
                  <a:lnTo>
                    <a:pt x="429" y="1187"/>
                  </a:lnTo>
                  <a:lnTo>
                    <a:pt x="430" y="1186"/>
                  </a:lnTo>
                  <a:lnTo>
                    <a:pt x="445" y="1176"/>
                  </a:lnTo>
                  <a:lnTo>
                    <a:pt x="462" y="1165"/>
                  </a:lnTo>
                  <a:lnTo>
                    <a:pt x="479" y="1154"/>
                  </a:lnTo>
                  <a:lnTo>
                    <a:pt x="498" y="1142"/>
                  </a:lnTo>
                  <a:lnTo>
                    <a:pt x="518" y="1129"/>
                  </a:lnTo>
                  <a:lnTo>
                    <a:pt x="539" y="1117"/>
                  </a:lnTo>
                  <a:lnTo>
                    <a:pt x="559" y="1104"/>
                  </a:lnTo>
                  <a:lnTo>
                    <a:pt x="578" y="1091"/>
                  </a:lnTo>
                  <a:lnTo>
                    <a:pt x="597" y="1079"/>
                  </a:lnTo>
                  <a:lnTo>
                    <a:pt x="615" y="1069"/>
                  </a:lnTo>
                  <a:lnTo>
                    <a:pt x="631" y="1059"/>
                  </a:lnTo>
                  <a:lnTo>
                    <a:pt x="644" y="1050"/>
                  </a:lnTo>
                  <a:lnTo>
                    <a:pt x="655" y="1042"/>
                  </a:lnTo>
                  <a:lnTo>
                    <a:pt x="663" y="1035"/>
                  </a:lnTo>
                  <a:lnTo>
                    <a:pt x="669" y="1030"/>
                  </a:lnTo>
                  <a:lnTo>
                    <a:pt x="670" y="1028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55" name="Freeform 15"/>
            <p:cNvSpPr>
              <a:spLocks/>
            </p:cNvSpPr>
            <p:nvPr/>
          </p:nvSpPr>
          <p:spPr bwMode="auto">
            <a:xfrm>
              <a:off x="1124" y="2803"/>
              <a:ext cx="524" cy="567"/>
            </a:xfrm>
            <a:custGeom>
              <a:avLst/>
              <a:gdLst/>
              <a:ahLst/>
              <a:cxnLst>
                <a:cxn ang="0">
                  <a:pos x="997" y="717"/>
                </a:cxn>
                <a:cxn ang="0">
                  <a:pos x="889" y="717"/>
                </a:cxn>
                <a:cxn ang="0">
                  <a:pos x="810" y="690"/>
                </a:cxn>
                <a:cxn ang="0">
                  <a:pos x="771" y="628"/>
                </a:cxn>
                <a:cxn ang="0">
                  <a:pos x="747" y="564"/>
                </a:cxn>
                <a:cxn ang="0">
                  <a:pos x="762" y="509"/>
                </a:cxn>
                <a:cxn ang="0">
                  <a:pos x="803" y="456"/>
                </a:cxn>
                <a:cxn ang="0">
                  <a:pos x="848" y="390"/>
                </a:cxn>
                <a:cxn ang="0">
                  <a:pos x="862" y="292"/>
                </a:cxn>
                <a:cxn ang="0">
                  <a:pos x="837" y="186"/>
                </a:cxn>
                <a:cxn ang="0">
                  <a:pos x="753" y="74"/>
                </a:cxn>
                <a:cxn ang="0">
                  <a:pos x="652" y="18"/>
                </a:cxn>
                <a:cxn ang="0">
                  <a:pos x="607" y="5"/>
                </a:cxn>
                <a:cxn ang="0">
                  <a:pos x="545" y="0"/>
                </a:cxn>
                <a:cxn ang="0">
                  <a:pos x="477" y="2"/>
                </a:cxn>
                <a:cxn ang="0">
                  <a:pos x="414" y="11"/>
                </a:cxn>
                <a:cxn ang="0">
                  <a:pos x="324" y="50"/>
                </a:cxn>
                <a:cxn ang="0">
                  <a:pos x="224" y="133"/>
                </a:cxn>
                <a:cxn ang="0">
                  <a:pos x="147" y="242"/>
                </a:cxn>
                <a:cxn ang="0">
                  <a:pos x="23" y="422"/>
                </a:cxn>
                <a:cxn ang="0">
                  <a:pos x="31" y="470"/>
                </a:cxn>
                <a:cxn ang="0">
                  <a:pos x="96" y="483"/>
                </a:cxn>
                <a:cxn ang="0">
                  <a:pos x="145" y="493"/>
                </a:cxn>
                <a:cxn ang="0">
                  <a:pos x="168" y="508"/>
                </a:cxn>
                <a:cxn ang="0">
                  <a:pos x="165" y="541"/>
                </a:cxn>
                <a:cxn ang="0">
                  <a:pos x="138" y="565"/>
                </a:cxn>
                <a:cxn ang="0">
                  <a:pos x="127" y="591"/>
                </a:cxn>
                <a:cxn ang="0">
                  <a:pos x="159" y="620"/>
                </a:cxn>
                <a:cxn ang="0">
                  <a:pos x="162" y="651"/>
                </a:cxn>
                <a:cxn ang="0">
                  <a:pos x="155" y="690"/>
                </a:cxn>
                <a:cxn ang="0">
                  <a:pos x="181" y="700"/>
                </a:cxn>
                <a:cxn ang="0">
                  <a:pos x="201" y="716"/>
                </a:cxn>
                <a:cxn ang="0">
                  <a:pos x="192" y="760"/>
                </a:cxn>
                <a:cxn ang="0">
                  <a:pos x="184" y="815"/>
                </a:cxn>
                <a:cxn ang="0">
                  <a:pos x="209" y="847"/>
                </a:cxn>
                <a:cxn ang="0">
                  <a:pos x="281" y="832"/>
                </a:cxn>
                <a:cxn ang="0">
                  <a:pos x="388" y="786"/>
                </a:cxn>
                <a:cxn ang="0">
                  <a:pos x="457" y="807"/>
                </a:cxn>
                <a:cxn ang="0">
                  <a:pos x="480" y="874"/>
                </a:cxn>
                <a:cxn ang="0">
                  <a:pos x="488" y="930"/>
                </a:cxn>
                <a:cxn ang="0">
                  <a:pos x="440" y="964"/>
                </a:cxn>
                <a:cxn ang="0">
                  <a:pos x="364" y="1012"/>
                </a:cxn>
                <a:cxn ang="0">
                  <a:pos x="287" y="1060"/>
                </a:cxn>
                <a:cxn ang="0">
                  <a:pos x="253" y="1084"/>
                </a:cxn>
                <a:cxn ang="0">
                  <a:pos x="346" y="1108"/>
                </a:cxn>
                <a:cxn ang="0">
                  <a:pos x="545" y="1132"/>
                </a:cxn>
                <a:cxn ang="0">
                  <a:pos x="748" y="1136"/>
                </a:cxn>
                <a:cxn ang="0">
                  <a:pos x="948" y="1126"/>
                </a:cxn>
              </a:cxnLst>
              <a:rect l="0" t="0" r="r" b="b"/>
              <a:pathLst>
                <a:path w="1047" h="1136">
                  <a:moveTo>
                    <a:pt x="1047" y="1119"/>
                  </a:moveTo>
                  <a:lnTo>
                    <a:pt x="1047" y="720"/>
                  </a:lnTo>
                  <a:lnTo>
                    <a:pt x="1023" y="719"/>
                  </a:lnTo>
                  <a:lnTo>
                    <a:pt x="997" y="717"/>
                  </a:lnTo>
                  <a:lnTo>
                    <a:pt x="971" y="716"/>
                  </a:lnTo>
                  <a:lnTo>
                    <a:pt x="944" y="716"/>
                  </a:lnTo>
                  <a:lnTo>
                    <a:pt x="917" y="716"/>
                  </a:lnTo>
                  <a:lnTo>
                    <a:pt x="889" y="717"/>
                  </a:lnTo>
                  <a:lnTo>
                    <a:pt x="860" y="719"/>
                  </a:lnTo>
                  <a:lnTo>
                    <a:pt x="832" y="721"/>
                  </a:lnTo>
                  <a:lnTo>
                    <a:pt x="821" y="706"/>
                  </a:lnTo>
                  <a:lnTo>
                    <a:pt x="810" y="690"/>
                  </a:lnTo>
                  <a:lnTo>
                    <a:pt x="799" y="674"/>
                  </a:lnTo>
                  <a:lnTo>
                    <a:pt x="790" y="660"/>
                  </a:lnTo>
                  <a:lnTo>
                    <a:pt x="780" y="645"/>
                  </a:lnTo>
                  <a:lnTo>
                    <a:pt x="771" y="628"/>
                  </a:lnTo>
                  <a:lnTo>
                    <a:pt x="762" y="609"/>
                  </a:lnTo>
                  <a:lnTo>
                    <a:pt x="753" y="590"/>
                  </a:lnTo>
                  <a:lnTo>
                    <a:pt x="748" y="577"/>
                  </a:lnTo>
                  <a:lnTo>
                    <a:pt x="747" y="564"/>
                  </a:lnTo>
                  <a:lnTo>
                    <a:pt x="747" y="550"/>
                  </a:lnTo>
                  <a:lnTo>
                    <a:pt x="749" y="535"/>
                  </a:lnTo>
                  <a:lnTo>
                    <a:pt x="755" y="522"/>
                  </a:lnTo>
                  <a:lnTo>
                    <a:pt x="762" y="509"/>
                  </a:lnTo>
                  <a:lnTo>
                    <a:pt x="770" y="498"/>
                  </a:lnTo>
                  <a:lnTo>
                    <a:pt x="778" y="489"/>
                  </a:lnTo>
                  <a:lnTo>
                    <a:pt x="790" y="473"/>
                  </a:lnTo>
                  <a:lnTo>
                    <a:pt x="803" y="456"/>
                  </a:lnTo>
                  <a:lnTo>
                    <a:pt x="816" y="441"/>
                  </a:lnTo>
                  <a:lnTo>
                    <a:pt x="828" y="424"/>
                  </a:lnTo>
                  <a:lnTo>
                    <a:pt x="839" y="407"/>
                  </a:lnTo>
                  <a:lnTo>
                    <a:pt x="848" y="390"/>
                  </a:lnTo>
                  <a:lnTo>
                    <a:pt x="855" y="372"/>
                  </a:lnTo>
                  <a:lnTo>
                    <a:pt x="858" y="354"/>
                  </a:lnTo>
                  <a:lnTo>
                    <a:pt x="860" y="321"/>
                  </a:lnTo>
                  <a:lnTo>
                    <a:pt x="862" y="292"/>
                  </a:lnTo>
                  <a:lnTo>
                    <a:pt x="859" y="264"/>
                  </a:lnTo>
                  <a:lnTo>
                    <a:pt x="855" y="238"/>
                  </a:lnTo>
                  <a:lnTo>
                    <a:pt x="848" y="212"/>
                  </a:lnTo>
                  <a:lnTo>
                    <a:pt x="837" y="186"/>
                  </a:lnTo>
                  <a:lnTo>
                    <a:pt x="822" y="159"/>
                  </a:lnTo>
                  <a:lnTo>
                    <a:pt x="805" y="130"/>
                  </a:lnTo>
                  <a:lnTo>
                    <a:pt x="780" y="100"/>
                  </a:lnTo>
                  <a:lnTo>
                    <a:pt x="753" y="74"/>
                  </a:lnTo>
                  <a:lnTo>
                    <a:pt x="725" y="53"/>
                  </a:lnTo>
                  <a:lnTo>
                    <a:pt x="698" y="38"/>
                  </a:lnTo>
                  <a:lnTo>
                    <a:pt x="672" y="26"/>
                  </a:lnTo>
                  <a:lnTo>
                    <a:pt x="652" y="18"/>
                  </a:lnTo>
                  <a:lnTo>
                    <a:pt x="638" y="13"/>
                  </a:lnTo>
                  <a:lnTo>
                    <a:pt x="633" y="12"/>
                  </a:lnTo>
                  <a:lnTo>
                    <a:pt x="621" y="9"/>
                  </a:lnTo>
                  <a:lnTo>
                    <a:pt x="607" y="5"/>
                  </a:lnTo>
                  <a:lnTo>
                    <a:pt x="592" y="4"/>
                  </a:lnTo>
                  <a:lnTo>
                    <a:pt x="578" y="2"/>
                  </a:lnTo>
                  <a:lnTo>
                    <a:pt x="561" y="2"/>
                  </a:lnTo>
                  <a:lnTo>
                    <a:pt x="545" y="0"/>
                  </a:lnTo>
                  <a:lnTo>
                    <a:pt x="527" y="0"/>
                  </a:lnTo>
                  <a:lnTo>
                    <a:pt x="511" y="0"/>
                  </a:lnTo>
                  <a:lnTo>
                    <a:pt x="494" y="0"/>
                  </a:lnTo>
                  <a:lnTo>
                    <a:pt x="477" y="2"/>
                  </a:lnTo>
                  <a:lnTo>
                    <a:pt x="461" y="3"/>
                  </a:lnTo>
                  <a:lnTo>
                    <a:pt x="445" y="5"/>
                  </a:lnTo>
                  <a:lnTo>
                    <a:pt x="429" y="8"/>
                  </a:lnTo>
                  <a:lnTo>
                    <a:pt x="414" y="11"/>
                  </a:lnTo>
                  <a:lnTo>
                    <a:pt x="400" y="15"/>
                  </a:lnTo>
                  <a:lnTo>
                    <a:pt x="388" y="18"/>
                  </a:lnTo>
                  <a:lnTo>
                    <a:pt x="356" y="31"/>
                  </a:lnTo>
                  <a:lnTo>
                    <a:pt x="324" y="50"/>
                  </a:lnTo>
                  <a:lnTo>
                    <a:pt x="295" y="70"/>
                  </a:lnTo>
                  <a:lnTo>
                    <a:pt x="268" y="92"/>
                  </a:lnTo>
                  <a:lnTo>
                    <a:pt x="243" y="113"/>
                  </a:lnTo>
                  <a:lnTo>
                    <a:pt x="224" y="133"/>
                  </a:lnTo>
                  <a:lnTo>
                    <a:pt x="211" y="148"/>
                  </a:lnTo>
                  <a:lnTo>
                    <a:pt x="204" y="159"/>
                  </a:lnTo>
                  <a:lnTo>
                    <a:pt x="178" y="196"/>
                  </a:lnTo>
                  <a:lnTo>
                    <a:pt x="147" y="242"/>
                  </a:lnTo>
                  <a:lnTo>
                    <a:pt x="113" y="291"/>
                  </a:lnTo>
                  <a:lnTo>
                    <a:pt x="80" y="339"/>
                  </a:lnTo>
                  <a:lnTo>
                    <a:pt x="48" y="385"/>
                  </a:lnTo>
                  <a:lnTo>
                    <a:pt x="23" y="422"/>
                  </a:lnTo>
                  <a:lnTo>
                    <a:pt x="5" y="448"/>
                  </a:lnTo>
                  <a:lnTo>
                    <a:pt x="0" y="457"/>
                  </a:lnTo>
                  <a:lnTo>
                    <a:pt x="15" y="465"/>
                  </a:lnTo>
                  <a:lnTo>
                    <a:pt x="31" y="470"/>
                  </a:lnTo>
                  <a:lnTo>
                    <a:pt x="47" y="476"/>
                  </a:lnTo>
                  <a:lnTo>
                    <a:pt x="63" y="478"/>
                  </a:lnTo>
                  <a:lnTo>
                    <a:pt x="80" y="482"/>
                  </a:lnTo>
                  <a:lnTo>
                    <a:pt x="96" y="483"/>
                  </a:lnTo>
                  <a:lnTo>
                    <a:pt x="112" y="486"/>
                  </a:lnTo>
                  <a:lnTo>
                    <a:pt x="130" y="489"/>
                  </a:lnTo>
                  <a:lnTo>
                    <a:pt x="138" y="490"/>
                  </a:lnTo>
                  <a:lnTo>
                    <a:pt x="145" y="493"/>
                  </a:lnTo>
                  <a:lnTo>
                    <a:pt x="153" y="495"/>
                  </a:lnTo>
                  <a:lnTo>
                    <a:pt x="158" y="499"/>
                  </a:lnTo>
                  <a:lnTo>
                    <a:pt x="163" y="503"/>
                  </a:lnTo>
                  <a:lnTo>
                    <a:pt x="168" y="508"/>
                  </a:lnTo>
                  <a:lnTo>
                    <a:pt x="169" y="515"/>
                  </a:lnTo>
                  <a:lnTo>
                    <a:pt x="170" y="522"/>
                  </a:lnTo>
                  <a:lnTo>
                    <a:pt x="169" y="532"/>
                  </a:lnTo>
                  <a:lnTo>
                    <a:pt x="165" y="541"/>
                  </a:lnTo>
                  <a:lnTo>
                    <a:pt x="161" y="547"/>
                  </a:lnTo>
                  <a:lnTo>
                    <a:pt x="154" y="555"/>
                  </a:lnTo>
                  <a:lnTo>
                    <a:pt x="146" y="560"/>
                  </a:lnTo>
                  <a:lnTo>
                    <a:pt x="138" y="565"/>
                  </a:lnTo>
                  <a:lnTo>
                    <a:pt x="130" y="569"/>
                  </a:lnTo>
                  <a:lnTo>
                    <a:pt x="120" y="572"/>
                  </a:lnTo>
                  <a:lnTo>
                    <a:pt x="123" y="582"/>
                  </a:lnTo>
                  <a:lnTo>
                    <a:pt x="127" y="591"/>
                  </a:lnTo>
                  <a:lnTo>
                    <a:pt x="134" y="600"/>
                  </a:lnTo>
                  <a:lnTo>
                    <a:pt x="140" y="608"/>
                  </a:lnTo>
                  <a:lnTo>
                    <a:pt x="150" y="615"/>
                  </a:lnTo>
                  <a:lnTo>
                    <a:pt x="159" y="620"/>
                  </a:lnTo>
                  <a:lnTo>
                    <a:pt x="170" y="624"/>
                  </a:lnTo>
                  <a:lnTo>
                    <a:pt x="181" y="625"/>
                  </a:lnTo>
                  <a:lnTo>
                    <a:pt x="172" y="638"/>
                  </a:lnTo>
                  <a:lnTo>
                    <a:pt x="162" y="651"/>
                  </a:lnTo>
                  <a:lnTo>
                    <a:pt x="154" y="664"/>
                  </a:lnTo>
                  <a:lnTo>
                    <a:pt x="151" y="678"/>
                  </a:lnTo>
                  <a:lnTo>
                    <a:pt x="153" y="685"/>
                  </a:lnTo>
                  <a:lnTo>
                    <a:pt x="155" y="690"/>
                  </a:lnTo>
                  <a:lnTo>
                    <a:pt x="161" y="693"/>
                  </a:lnTo>
                  <a:lnTo>
                    <a:pt x="166" y="696"/>
                  </a:lnTo>
                  <a:lnTo>
                    <a:pt x="173" y="698"/>
                  </a:lnTo>
                  <a:lnTo>
                    <a:pt x="181" y="700"/>
                  </a:lnTo>
                  <a:lnTo>
                    <a:pt x="188" y="703"/>
                  </a:lnTo>
                  <a:lnTo>
                    <a:pt x="195" y="707"/>
                  </a:lnTo>
                  <a:lnTo>
                    <a:pt x="199" y="711"/>
                  </a:lnTo>
                  <a:lnTo>
                    <a:pt x="201" y="716"/>
                  </a:lnTo>
                  <a:lnTo>
                    <a:pt x="203" y="721"/>
                  </a:lnTo>
                  <a:lnTo>
                    <a:pt x="204" y="726"/>
                  </a:lnTo>
                  <a:lnTo>
                    <a:pt x="200" y="743"/>
                  </a:lnTo>
                  <a:lnTo>
                    <a:pt x="192" y="760"/>
                  </a:lnTo>
                  <a:lnTo>
                    <a:pt x="184" y="778"/>
                  </a:lnTo>
                  <a:lnTo>
                    <a:pt x="180" y="795"/>
                  </a:lnTo>
                  <a:lnTo>
                    <a:pt x="181" y="804"/>
                  </a:lnTo>
                  <a:lnTo>
                    <a:pt x="184" y="815"/>
                  </a:lnTo>
                  <a:lnTo>
                    <a:pt x="188" y="825"/>
                  </a:lnTo>
                  <a:lnTo>
                    <a:pt x="193" y="835"/>
                  </a:lnTo>
                  <a:lnTo>
                    <a:pt x="200" y="842"/>
                  </a:lnTo>
                  <a:lnTo>
                    <a:pt x="209" y="847"/>
                  </a:lnTo>
                  <a:lnTo>
                    <a:pt x="220" y="848"/>
                  </a:lnTo>
                  <a:lnTo>
                    <a:pt x="230" y="847"/>
                  </a:lnTo>
                  <a:lnTo>
                    <a:pt x="255" y="841"/>
                  </a:lnTo>
                  <a:lnTo>
                    <a:pt x="281" y="832"/>
                  </a:lnTo>
                  <a:lnTo>
                    <a:pt x="307" y="822"/>
                  </a:lnTo>
                  <a:lnTo>
                    <a:pt x="334" y="811"/>
                  </a:lnTo>
                  <a:lnTo>
                    <a:pt x="361" y="799"/>
                  </a:lnTo>
                  <a:lnTo>
                    <a:pt x="388" y="786"/>
                  </a:lnTo>
                  <a:lnTo>
                    <a:pt x="415" y="772"/>
                  </a:lnTo>
                  <a:lnTo>
                    <a:pt x="441" y="759"/>
                  </a:lnTo>
                  <a:lnTo>
                    <a:pt x="449" y="785"/>
                  </a:lnTo>
                  <a:lnTo>
                    <a:pt x="457" y="807"/>
                  </a:lnTo>
                  <a:lnTo>
                    <a:pt x="463" y="824"/>
                  </a:lnTo>
                  <a:lnTo>
                    <a:pt x="468" y="841"/>
                  </a:lnTo>
                  <a:lnTo>
                    <a:pt x="473" y="856"/>
                  </a:lnTo>
                  <a:lnTo>
                    <a:pt x="480" y="874"/>
                  </a:lnTo>
                  <a:lnTo>
                    <a:pt x="487" y="895"/>
                  </a:lnTo>
                  <a:lnTo>
                    <a:pt x="495" y="923"/>
                  </a:lnTo>
                  <a:lnTo>
                    <a:pt x="494" y="925"/>
                  </a:lnTo>
                  <a:lnTo>
                    <a:pt x="488" y="930"/>
                  </a:lnTo>
                  <a:lnTo>
                    <a:pt x="480" y="937"/>
                  </a:lnTo>
                  <a:lnTo>
                    <a:pt x="469" y="945"/>
                  </a:lnTo>
                  <a:lnTo>
                    <a:pt x="456" y="954"/>
                  </a:lnTo>
                  <a:lnTo>
                    <a:pt x="440" y="964"/>
                  </a:lnTo>
                  <a:lnTo>
                    <a:pt x="422" y="974"/>
                  </a:lnTo>
                  <a:lnTo>
                    <a:pt x="403" y="986"/>
                  </a:lnTo>
                  <a:lnTo>
                    <a:pt x="384" y="999"/>
                  </a:lnTo>
                  <a:lnTo>
                    <a:pt x="364" y="1012"/>
                  </a:lnTo>
                  <a:lnTo>
                    <a:pt x="343" y="1024"/>
                  </a:lnTo>
                  <a:lnTo>
                    <a:pt x="323" y="1037"/>
                  </a:lnTo>
                  <a:lnTo>
                    <a:pt x="304" y="1049"/>
                  </a:lnTo>
                  <a:lnTo>
                    <a:pt x="287" y="1060"/>
                  </a:lnTo>
                  <a:lnTo>
                    <a:pt x="270" y="1071"/>
                  </a:lnTo>
                  <a:lnTo>
                    <a:pt x="255" y="1081"/>
                  </a:lnTo>
                  <a:lnTo>
                    <a:pt x="254" y="1082"/>
                  </a:lnTo>
                  <a:lnTo>
                    <a:pt x="253" y="1084"/>
                  </a:lnTo>
                  <a:lnTo>
                    <a:pt x="250" y="1086"/>
                  </a:lnTo>
                  <a:lnTo>
                    <a:pt x="249" y="1087"/>
                  </a:lnTo>
                  <a:lnTo>
                    <a:pt x="297" y="1099"/>
                  </a:lnTo>
                  <a:lnTo>
                    <a:pt x="346" y="1108"/>
                  </a:lnTo>
                  <a:lnTo>
                    <a:pt x="395" y="1116"/>
                  </a:lnTo>
                  <a:lnTo>
                    <a:pt x="445" y="1123"/>
                  </a:lnTo>
                  <a:lnTo>
                    <a:pt x="495" y="1128"/>
                  </a:lnTo>
                  <a:lnTo>
                    <a:pt x="545" y="1132"/>
                  </a:lnTo>
                  <a:lnTo>
                    <a:pt x="595" y="1134"/>
                  </a:lnTo>
                  <a:lnTo>
                    <a:pt x="647" y="1136"/>
                  </a:lnTo>
                  <a:lnTo>
                    <a:pt x="697" y="1136"/>
                  </a:lnTo>
                  <a:lnTo>
                    <a:pt x="748" y="1136"/>
                  </a:lnTo>
                  <a:lnTo>
                    <a:pt x="798" y="1134"/>
                  </a:lnTo>
                  <a:lnTo>
                    <a:pt x="848" y="1132"/>
                  </a:lnTo>
                  <a:lnTo>
                    <a:pt x="898" y="1129"/>
                  </a:lnTo>
                  <a:lnTo>
                    <a:pt x="948" y="1126"/>
                  </a:lnTo>
                  <a:lnTo>
                    <a:pt x="998" y="1123"/>
                  </a:lnTo>
                  <a:lnTo>
                    <a:pt x="1047" y="1119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56" name="Freeform 16"/>
            <p:cNvSpPr>
              <a:spLocks/>
            </p:cNvSpPr>
            <p:nvPr/>
          </p:nvSpPr>
          <p:spPr bwMode="auto">
            <a:xfrm>
              <a:off x="1202" y="2949"/>
              <a:ext cx="104" cy="54"/>
            </a:xfrm>
            <a:custGeom>
              <a:avLst/>
              <a:gdLst/>
              <a:ahLst/>
              <a:cxnLst>
                <a:cxn ang="0">
                  <a:pos x="82" y="106"/>
                </a:cxn>
                <a:cxn ang="0">
                  <a:pos x="72" y="106"/>
                </a:cxn>
                <a:cxn ang="0">
                  <a:pos x="60" y="106"/>
                </a:cxn>
                <a:cxn ang="0">
                  <a:pos x="46" y="105"/>
                </a:cxn>
                <a:cxn ang="0">
                  <a:pos x="33" y="104"/>
                </a:cxn>
                <a:cxn ang="0">
                  <a:pos x="19" y="101"/>
                </a:cxn>
                <a:cxn ang="0">
                  <a:pos x="10" y="100"/>
                </a:cxn>
                <a:cxn ang="0">
                  <a:pos x="3" y="97"/>
                </a:cxn>
                <a:cxn ang="0">
                  <a:pos x="0" y="96"/>
                </a:cxn>
                <a:cxn ang="0">
                  <a:pos x="2" y="93"/>
                </a:cxn>
                <a:cxn ang="0">
                  <a:pos x="7" y="84"/>
                </a:cxn>
                <a:cxn ang="0">
                  <a:pos x="15" y="73"/>
                </a:cxn>
                <a:cxn ang="0">
                  <a:pos x="26" y="58"/>
                </a:cxn>
                <a:cxn ang="0">
                  <a:pos x="36" y="44"/>
                </a:cxn>
                <a:cxn ang="0">
                  <a:pos x="48" y="30"/>
                </a:cxn>
                <a:cxn ang="0">
                  <a:pos x="57" y="18"/>
                </a:cxn>
                <a:cxn ang="0">
                  <a:pos x="67" y="10"/>
                </a:cxn>
                <a:cxn ang="0">
                  <a:pos x="80" y="4"/>
                </a:cxn>
                <a:cxn ang="0">
                  <a:pos x="96" y="0"/>
                </a:cxn>
                <a:cxn ang="0">
                  <a:pos x="113" y="1"/>
                </a:cxn>
                <a:cxn ang="0">
                  <a:pos x="130" y="2"/>
                </a:cxn>
                <a:cxn ang="0">
                  <a:pos x="145" y="6"/>
                </a:cxn>
                <a:cxn ang="0">
                  <a:pos x="157" y="10"/>
                </a:cxn>
                <a:cxn ang="0">
                  <a:pos x="167" y="13"/>
                </a:cxn>
                <a:cxn ang="0">
                  <a:pos x="169" y="14"/>
                </a:cxn>
                <a:cxn ang="0">
                  <a:pos x="176" y="15"/>
                </a:cxn>
                <a:cxn ang="0">
                  <a:pos x="190" y="21"/>
                </a:cxn>
                <a:cxn ang="0">
                  <a:pos x="202" y="26"/>
                </a:cxn>
                <a:cxn ang="0">
                  <a:pos x="209" y="28"/>
                </a:cxn>
                <a:cxn ang="0">
                  <a:pos x="207" y="32"/>
                </a:cxn>
                <a:cxn ang="0">
                  <a:pos x="202" y="40"/>
                </a:cxn>
                <a:cxn ang="0">
                  <a:pos x="194" y="49"/>
                </a:cxn>
                <a:cxn ang="0">
                  <a:pos x="182" y="60"/>
                </a:cxn>
                <a:cxn ang="0">
                  <a:pos x="169" y="70"/>
                </a:cxn>
                <a:cxn ang="0">
                  <a:pos x="156" y="80"/>
                </a:cxn>
                <a:cxn ang="0">
                  <a:pos x="144" y="88"/>
                </a:cxn>
                <a:cxn ang="0">
                  <a:pos x="134" y="93"/>
                </a:cxn>
                <a:cxn ang="0">
                  <a:pos x="128" y="96"/>
                </a:cxn>
                <a:cxn ang="0">
                  <a:pos x="121" y="99"/>
                </a:cxn>
                <a:cxn ang="0">
                  <a:pos x="114" y="101"/>
                </a:cxn>
                <a:cxn ang="0">
                  <a:pos x="109" y="102"/>
                </a:cxn>
                <a:cxn ang="0">
                  <a:pos x="102" y="104"/>
                </a:cxn>
                <a:cxn ang="0">
                  <a:pos x="96" y="105"/>
                </a:cxn>
                <a:cxn ang="0">
                  <a:pos x="90" y="105"/>
                </a:cxn>
                <a:cxn ang="0">
                  <a:pos x="82" y="106"/>
                </a:cxn>
              </a:cxnLst>
              <a:rect l="0" t="0" r="r" b="b"/>
              <a:pathLst>
                <a:path w="209" h="106">
                  <a:moveTo>
                    <a:pt x="82" y="106"/>
                  </a:moveTo>
                  <a:lnTo>
                    <a:pt x="72" y="106"/>
                  </a:lnTo>
                  <a:lnTo>
                    <a:pt x="60" y="106"/>
                  </a:lnTo>
                  <a:lnTo>
                    <a:pt x="46" y="105"/>
                  </a:lnTo>
                  <a:lnTo>
                    <a:pt x="33" y="104"/>
                  </a:lnTo>
                  <a:lnTo>
                    <a:pt x="19" y="101"/>
                  </a:lnTo>
                  <a:lnTo>
                    <a:pt x="10" y="100"/>
                  </a:lnTo>
                  <a:lnTo>
                    <a:pt x="3" y="97"/>
                  </a:lnTo>
                  <a:lnTo>
                    <a:pt x="0" y="96"/>
                  </a:lnTo>
                  <a:lnTo>
                    <a:pt x="2" y="93"/>
                  </a:lnTo>
                  <a:lnTo>
                    <a:pt x="7" y="84"/>
                  </a:lnTo>
                  <a:lnTo>
                    <a:pt x="15" y="73"/>
                  </a:lnTo>
                  <a:lnTo>
                    <a:pt x="26" y="58"/>
                  </a:lnTo>
                  <a:lnTo>
                    <a:pt x="36" y="44"/>
                  </a:lnTo>
                  <a:lnTo>
                    <a:pt x="48" y="30"/>
                  </a:lnTo>
                  <a:lnTo>
                    <a:pt x="57" y="18"/>
                  </a:lnTo>
                  <a:lnTo>
                    <a:pt x="67" y="10"/>
                  </a:lnTo>
                  <a:lnTo>
                    <a:pt x="80" y="4"/>
                  </a:lnTo>
                  <a:lnTo>
                    <a:pt x="96" y="0"/>
                  </a:lnTo>
                  <a:lnTo>
                    <a:pt x="113" y="1"/>
                  </a:lnTo>
                  <a:lnTo>
                    <a:pt x="130" y="2"/>
                  </a:lnTo>
                  <a:lnTo>
                    <a:pt x="145" y="6"/>
                  </a:lnTo>
                  <a:lnTo>
                    <a:pt x="157" y="10"/>
                  </a:lnTo>
                  <a:lnTo>
                    <a:pt x="167" y="13"/>
                  </a:lnTo>
                  <a:lnTo>
                    <a:pt x="169" y="14"/>
                  </a:lnTo>
                  <a:lnTo>
                    <a:pt x="176" y="15"/>
                  </a:lnTo>
                  <a:lnTo>
                    <a:pt x="190" y="21"/>
                  </a:lnTo>
                  <a:lnTo>
                    <a:pt x="202" y="26"/>
                  </a:lnTo>
                  <a:lnTo>
                    <a:pt x="209" y="28"/>
                  </a:lnTo>
                  <a:lnTo>
                    <a:pt x="207" y="32"/>
                  </a:lnTo>
                  <a:lnTo>
                    <a:pt x="202" y="40"/>
                  </a:lnTo>
                  <a:lnTo>
                    <a:pt x="194" y="49"/>
                  </a:lnTo>
                  <a:lnTo>
                    <a:pt x="182" y="60"/>
                  </a:lnTo>
                  <a:lnTo>
                    <a:pt x="169" y="70"/>
                  </a:lnTo>
                  <a:lnTo>
                    <a:pt x="156" y="80"/>
                  </a:lnTo>
                  <a:lnTo>
                    <a:pt x="144" y="88"/>
                  </a:lnTo>
                  <a:lnTo>
                    <a:pt x="134" y="93"/>
                  </a:lnTo>
                  <a:lnTo>
                    <a:pt x="128" y="96"/>
                  </a:lnTo>
                  <a:lnTo>
                    <a:pt x="121" y="99"/>
                  </a:lnTo>
                  <a:lnTo>
                    <a:pt x="114" y="101"/>
                  </a:lnTo>
                  <a:lnTo>
                    <a:pt x="109" y="102"/>
                  </a:lnTo>
                  <a:lnTo>
                    <a:pt x="102" y="104"/>
                  </a:lnTo>
                  <a:lnTo>
                    <a:pt x="96" y="105"/>
                  </a:lnTo>
                  <a:lnTo>
                    <a:pt x="90" y="105"/>
                  </a:lnTo>
                  <a:lnTo>
                    <a:pt x="82" y="106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57" name="Freeform 17"/>
            <p:cNvSpPr>
              <a:spLocks/>
            </p:cNvSpPr>
            <p:nvPr/>
          </p:nvSpPr>
          <p:spPr bwMode="auto">
            <a:xfrm>
              <a:off x="1213" y="2957"/>
              <a:ext cx="80" cy="39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72"/>
                </a:cxn>
                <a:cxn ang="0">
                  <a:pos x="8" y="61"/>
                </a:cxn>
                <a:cxn ang="0">
                  <a:pos x="15" y="51"/>
                </a:cxn>
                <a:cxn ang="0">
                  <a:pos x="23" y="40"/>
                </a:cxn>
                <a:cxn ang="0">
                  <a:pos x="31" y="30"/>
                </a:cxn>
                <a:cxn ang="0">
                  <a:pos x="41" y="21"/>
                </a:cxn>
                <a:cxn ang="0">
                  <a:pos x="51" y="12"/>
                </a:cxn>
                <a:cxn ang="0">
                  <a:pos x="62" y="5"/>
                </a:cxn>
                <a:cxn ang="0">
                  <a:pos x="76" y="1"/>
                </a:cxn>
                <a:cxn ang="0">
                  <a:pos x="85" y="0"/>
                </a:cxn>
                <a:cxn ang="0">
                  <a:pos x="95" y="0"/>
                </a:cxn>
                <a:cxn ang="0">
                  <a:pos x="106" y="1"/>
                </a:cxn>
                <a:cxn ang="0">
                  <a:pos x="118" y="4"/>
                </a:cxn>
                <a:cxn ang="0">
                  <a:pos x="130" y="8"/>
                </a:cxn>
                <a:cxn ang="0">
                  <a:pos x="141" y="10"/>
                </a:cxn>
                <a:cxn ang="0">
                  <a:pos x="150" y="14"/>
                </a:cxn>
                <a:cxn ang="0">
                  <a:pos x="160" y="17"/>
                </a:cxn>
                <a:cxn ang="0">
                  <a:pos x="157" y="20"/>
                </a:cxn>
                <a:cxn ang="0">
                  <a:pos x="153" y="25"/>
                </a:cxn>
                <a:cxn ang="0">
                  <a:pos x="146" y="33"/>
                </a:cxn>
                <a:cxn ang="0">
                  <a:pos x="138" y="39"/>
                </a:cxn>
                <a:cxn ang="0">
                  <a:pos x="130" y="47"/>
                </a:cxn>
                <a:cxn ang="0">
                  <a:pos x="120" y="53"/>
                </a:cxn>
                <a:cxn ang="0">
                  <a:pos x="112" y="60"/>
                </a:cxn>
                <a:cxn ang="0">
                  <a:pos x="104" y="64"/>
                </a:cxn>
                <a:cxn ang="0">
                  <a:pos x="92" y="69"/>
                </a:cxn>
                <a:cxn ang="0">
                  <a:pos x="78" y="73"/>
                </a:cxn>
                <a:cxn ang="0">
                  <a:pos x="66" y="75"/>
                </a:cxn>
                <a:cxn ang="0">
                  <a:pos x="53" y="78"/>
                </a:cxn>
                <a:cxn ang="0">
                  <a:pos x="39" y="78"/>
                </a:cxn>
                <a:cxn ang="0">
                  <a:pos x="26" y="78"/>
                </a:cxn>
                <a:cxn ang="0">
                  <a:pos x="14" y="75"/>
                </a:cxn>
                <a:cxn ang="0">
                  <a:pos x="0" y="72"/>
                </a:cxn>
              </a:cxnLst>
              <a:rect l="0" t="0" r="r" b="b"/>
              <a:pathLst>
                <a:path w="160" h="78">
                  <a:moveTo>
                    <a:pt x="0" y="72"/>
                  </a:moveTo>
                  <a:lnTo>
                    <a:pt x="0" y="72"/>
                  </a:lnTo>
                  <a:lnTo>
                    <a:pt x="8" y="61"/>
                  </a:lnTo>
                  <a:lnTo>
                    <a:pt x="15" y="51"/>
                  </a:lnTo>
                  <a:lnTo>
                    <a:pt x="23" y="40"/>
                  </a:lnTo>
                  <a:lnTo>
                    <a:pt x="31" y="30"/>
                  </a:lnTo>
                  <a:lnTo>
                    <a:pt x="41" y="21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6" y="1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6" y="1"/>
                  </a:lnTo>
                  <a:lnTo>
                    <a:pt x="118" y="4"/>
                  </a:lnTo>
                  <a:lnTo>
                    <a:pt x="130" y="8"/>
                  </a:lnTo>
                  <a:lnTo>
                    <a:pt x="141" y="10"/>
                  </a:lnTo>
                  <a:lnTo>
                    <a:pt x="150" y="14"/>
                  </a:lnTo>
                  <a:lnTo>
                    <a:pt x="160" y="17"/>
                  </a:lnTo>
                  <a:lnTo>
                    <a:pt x="157" y="20"/>
                  </a:lnTo>
                  <a:lnTo>
                    <a:pt x="153" y="25"/>
                  </a:lnTo>
                  <a:lnTo>
                    <a:pt x="146" y="33"/>
                  </a:lnTo>
                  <a:lnTo>
                    <a:pt x="138" y="39"/>
                  </a:lnTo>
                  <a:lnTo>
                    <a:pt x="130" y="47"/>
                  </a:lnTo>
                  <a:lnTo>
                    <a:pt x="120" y="53"/>
                  </a:lnTo>
                  <a:lnTo>
                    <a:pt x="112" y="60"/>
                  </a:lnTo>
                  <a:lnTo>
                    <a:pt x="104" y="64"/>
                  </a:lnTo>
                  <a:lnTo>
                    <a:pt x="92" y="69"/>
                  </a:lnTo>
                  <a:lnTo>
                    <a:pt x="78" y="73"/>
                  </a:lnTo>
                  <a:lnTo>
                    <a:pt x="66" y="75"/>
                  </a:lnTo>
                  <a:lnTo>
                    <a:pt x="53" y="78"/>
                  </a:lnTo>
                  <a:lnTo>
                    <a:pt x="39" y="78"/>
                  </a:lnTo>
                  <a:lnTo>
                    <a:pt x="26" y="78"/>
                  </a:lnTo>
                  <a:lnTo>
                    <a:pt x="14" y="7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58" name="Freeform 18"/>
            <p:cNvSpPr>
              <a:spLocks/>
            </p:cNvSpPr>
            <p:nvPr/>
          </p:nvSpPr>
          <p:spPr bwMode="auto">
            <a:xfrm>
              <a:off x="1245" y="2964"/>
              <a:ext cx="19" cy="1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4" y="26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2" y="7"/>
                </a:cxn>
                <a:cxn ang="0">
                  <a:pos x="6" y="5"/>
                </a:cxn>
                <a:cxn ang="0">
                  <a:pos x="12" y="4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25" y="0"/>
                </a:cxn>
                <a:cxn ang="0">
                  <a:pos x="28" y="1"/>
                </a:cxn>
                <a:cxn ang="0">
                  <a:pos x="31" y="2"/>
                </a:cxn>
                <a:cxn ang="0">
                  <a:pos x="33" y="2"/>
                </a:cxn>
                <a:cxn ang="0">
                  <a:pos x="36" y="9"/>
                </a:cxn>
                <a:cxn ang="0">
                  <a:pos x="39" y="17"/>
                </a:cxn>
                <a:cxn ang="0">
                  <a:pos x="37" y="24"/>
                </a:cxn>
                <a:cxn ang="0">
                  <a:pos x="32" y="30"/>
                </a:cxn>
                <a:cxn ang="0">
                  <a:pos x="25" y="33"/>
                </a:cxn>
                <a:cxn ang="0">
                  <a:pos x="19" y="36"/>
                </a:cxn>
                <a:cxn ang="0">
                  <a:pos x="12" y="36"/>
                </a:cxn>
                <a:cxn ang="0">
                  <a:pos x="8" y="32"/>
                </a:cxn>
              </a:cxnLst>
              <a:rect l="0" t="0" r="r" b="b"/>
              <a:pathLst>
                <a:path w="39" h="36">
                  <a:moveTo>
                    <a:pt x="8" y="32"/>
                  </a:moveTo>
                  <a:lnTo>
                    <a:pt x="4" y="26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7"/>
                  </a:lnTo>
                  <a:lnTo>
                    <a:pt x="6" y="5"/>
                  </a:lnTo>
                  <a:lnTo>
                    <a:pt x="12" y="4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9"/>
                  </a:lnTo>
                  <a:lnTo>
                    <a:pt x="39" y="17"/>
                  </a:lnTo>
                  <a:lnTo>
                    <a:pt x="37" y="24"/>
                  </a:lnTo>
                  <a:lnTo>
                    <a:pt x="32" y="30"/>
                  </a:lnTo>
                  <a:lnTo>
                    <a:pt x="25" y="33"/>
                  </a:lnTo>
                  <a:lnTo>
                    <a:pt x="19" y="36"/>
                  </a:lnTo>
                  <a:lnTo>
                    <a:pt x="12" y="3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59" name="Freeform 19"/>
            <p:cNvSpPr>
              <a:spLocks/>
            </p:cNvSpPr>
            <p:nvPr/>
          </p:nvSpPr>
          <p:spPr bwMode="auto">
            <a:xfrm>
              <a:off x="295" y="2806"/>
              <a:ext cx="520" cy="599"/>
            </a:xfrm>
            <a:custGeom>
              <a:avLst/>
              <a:gdLst/>
              <a:ahLst/>
              <a:cxnLst>
                <a:cxn ang="0">
                  <a:pos x="549" y="892"/>
                </a:cxn>
                <a:cxn ang="0">
                  <a:pos x="566" y="840"/>
                </a:cxn>
                <a:cxn ang="0">
                  <a:pos x="590" y="774"/>
                </a:cxn>
                <a:cxn ang="0">
                  <a:pos x="670" y="814"/>
                </a:cxn>
                <a:cxn ang="0">
                  <a:pos x="751" y="848"/>
                </a:cxn>
                <a:cxn ang="0">
                  <a:pos x="815" y="865"/>
                </a:cxn>
                <a:cxn ang="0">
                  <a:pos x="842" y="852"/>
                </a:cxn>
                <a:cxn ang="0">
                  <a:pos x="854" y="821"/>
                </a:cxn>
                <a:cxn ang="0">
                  <a:pos x="843" y="775"/>
                </a:cxn>
                <a:cxn ang="0">
                  <a:pos x="832" y="736"/>
                </a:cxn>
                <a:cxn ang="0">
                  <a:pos x="840" y="721"/>
                </a:cxn>
                <a:cxn ang="0">
                  <a:pos x="862" y="712"/>
                </a:cxn>
                <a:cxn ang="0">
                  <a:pos x="879" y="704"/>
                </a:cxn>
                <a:cxn ang="0">
                  <a:pos x="881" y="678"/>
                </a:cxn>
                <a:cxn ang="0">
                  <a:pos x="854" y="638"/>
                </a:cxn>
                <a:cxn ang="0">
                  <a:pos x="886" y="627"/>
                </a:cxn>
                <a:cxn ang="0">
                  <a:pos x="908" y="604"/>
                </a:cxn>
                <a:cxn ang="0">
                  <a:pos x="907" y="580"/>
                </a:cxn>
                <a:cxn ang="0">
                  <a:pos x="881" y="565"/>
                </a:cxn>
                <a:cxn ang="0">
                  <a:pos x="866" y="541"/>
                </a:cxn>
                <a:cxn ang="0">
                  <a:pos x="869" y="518"/>
                </a:cxn>
                <a:cxn ang="0">
                  <a:pos x="884" y="505"/>
                </a:cxn>
                <a:cxn ang="0">
                  <a:pos x="905" y="499"/>
                </a:cxn>
                <a:cxn ang="0">
                  <a:pos x="958" y="492"/>
                </a:cxn>
                <a:cxn ang="0">
                  <a:pos x="1007" y="480"/>
                </a:cxn>
                <a:cxn ang="0">
                  <a:pos x="1032" y="457"/>
                </a:cxn>
                <a:cxn ang="0">
                  <a:pos x="958" y="347"/>
                </a:cxn>
                <a:cxn ang="0">
                  <a:pos x="856" y="200"/>
                </a:cxn>
                <a:cxn ang="0">
                  <a:pos x="809" y="136"/>
                </a:cxn>
                <a:cxn ang="0">
                  <a:pos x="739" y="72"/>
                </a:cxn>
                <a:cxn ang="0">
                  <a:pos x="643" y="18"/>
                </a:cxn>
                <a:cxn ang="0">
                  <a:pos x="601" y="8"/>
                </a:cxn>
                <a:cxn ang="0">
                  <a:pos x="552" y="1"/>
                </a:cxn>
                <a:cxn ang="0">
                  <a:pos x="499" y="0"/>
                </a:cxn>
                <a:cxn ang="0">
                  <a:pos x="449" y="1"/>
                </a:cxn>
                <a:cxn ang="0">
                  <a:pos x="405" y="9"/>
                </a:cxn>
                <a:cxn ang="0">
                  <a:pos x="373" y="18"/>
                </a:cxn>
                <a:cxn ang="0">
                  <a:pos x="298" y="54"/>
                </a:cxn>
                <a:cxn ang="0">
                  <a:pos x="216" y="132"/>
                </a:cxn>
                <a:cxn ang="0">
                  <a:pos x="173" y="215"/>
                </a:cxn>
                <a:cxn ang="0">
                  <a:pos x="160" y="297"/>
                </a:cxn>
                <a:cxn ang="0">
                  <a:pos x="166" y="379"/>
                </a:cxn>
                <a:cxn ang="0">
                  <a:pos x="193" y="432"/>
                </a:cxn>
                <a:cxn ang="0">
                  <a:pos x="233" y="483"/>
                </a:cxn>
                <a:cxn ang="0">
                  <a:pos x="261" y="519"/>
                </a:cxn>
                <a:cxn ang="0">
                  <a:pos x="276" y="561"/>
                </a:cxn>
                <a:cxn ang="0">
                  <a:pos x="269" y="602"/>
                </a:cxn>
                <a:cxn ang="0">
                  <a:pos x="242" y="657"/>
                </a:cxn>
                <a:cxn ang="0">
                  <a:pos x="212" y="704"/>
                </a:cxn>
                <a:cxn ang="0">
                  <a:pos x="165" y="734"/>
                </a:cxn>
                <a:cxn ang="0">
                  <a:pos x="92" y="731"/>
                </a:cxn>
                <a:cxn ang="0">
                  <a:pos x="22" y="731"/>
                </a:cxn>
                <a:cxn ang="0">
                  <a:pos x="47" y="1197"/>
                </a:cxn>
                <a:cxn ang="0">
                  <a:pos x="191" y="1191"/>
                </a:cxn>
                <a:cxn ang="0">
                  <a:pos x="333" y="1178"/>
                </a:cxn>
                <a:cxn ang="0">
                  <a:pos x="474" y="1157"/>
                </a:cxn>
                <a:cxn ang="0">
                  <a:pos x="612" y="1126"/>
                </a:cxn>
                <a:cxn ang="0">
                  <a:pos x="746" y="1082"/>
                </a:cxn>
                <a:cxn ang="0">
                  <a:pos x="641" y="1016"/>
                </a:cxn>
                <a:cxn ang="0">
                  <a:pos x="553" y="960"/>
                </a:cxn>
              </a:cxnLst>
              <a:rect l="0" t="0" r="r" b="b"/>
              <a:pathLst>
                <a:path w="1039" h="1199">
                  <a:moveTo>
                    <a:pt x="533" y="941"/>
                  </a:moveTo>
                  <a:lnTo>
                    <a:pt x="541" y="914"/>
                  </a:lnTo>
                  <a:lnTo>
                    <a:pt x="549" y="892"/>
                  </a:lnTo>
                  <a:lnTo>
                    <a:pt x="555" y="874"/>
                  </a:lnTo>
                  <a:lnTo>
                    <a:pt x="560" y="857"/>
                  </a:lnTo>
                  <a:lnTo>
                    <a:pt x="566" y="840"/>
                  </a:lnTo>
                  <a:lnTo>
                    <a:pt x="572" y="822"/>
                  </a:lnTo>
                  <a:lnTo>
                    <a:pt x="580" y="801"/>
                  </a:lnTo>
                  <a:lnTo>
                    <a:pt x="590" y="774"/>
                  </a:lnTo>
                  <a:lnTo>
                    <a:pt x="616" y="788"/>
                  </a:lnTo>
                  <a:lnTo>
                    <a:pt x="643" y="801"/>
                  </a:lnTo>
                  <a:lnTo>
                    <a:pt x="670" y="814"/>
                  </a:lnTo>
                  <a:lnTo>
                    <a:pt x="697" y="826"/>
                  </a:lnTo>
                  <a:lnTo>
                    <a:pt x="724" y="838"/>
                  </a:lnTo>
                  <a:lnTo>
                    <a:pt x="751" y="848"/>
                  </a:lnTo>
                  <a:lnTo>
                    <a:pt x="778" y="857"/>
                  </a:lnTo>
                  <a:lnTo>
                    <a:pt x="804" y="864"/>
                  </a:lnTo>
                  <a:lnTo>
                    <a:pt x="815" y="865"/>
                  </a:lnTo>
                  <a:lnTo>
                    <a:pt x="825" y="864"/>
                  </a:lnTo>
                  <a:lnTo>
                    <a:pt x="835" y="860"/>
                  </a:lnTo>
                  <a:lnTo>
                    <a:pt x="842" y="852"/>
                  </a:lnTo>
                  <a:lnTo>
                    <a:pt x="847" y="841"/>
                  </a:lnTo>
                  <a:lnTo>
                    <a:pt x="851" y="831"/>
                  </a:lnTo>
                  <a:lnTo>
                    <a:pt x="854" y="821"/>
                  </a:lnTo>
                  <a:lnTo>
                    <a:pt x="855" y="810"/>
                  </a:lnTo>
                  <a:lnTo>
                    <a:pt x="851" y="793"/>
                  </a:lnTo>
                  <a:lnTo>
                    <a:pt x="843" y="775"/>
                  </a:lnTo>
                  <a:lnTo>
                    <a:pt x="835" y="758"/>
                  </a:lnTo>
                  <a:lnTo>
                    <a:pt x="831" y="741"/>
                  </a:lnTo>
                  <a:lnTo>
                    <a:pt x="832" y="736"/>
                  </a:lnTo>
                  <a:lnTo>
                    <a:pt x="833" y="731"/>
                  </a:lnTo>
                  <a:lnTo>
                    <a:pt x="836" y="725"/>
                  </a:lnTo>
                  <a:lnTo>
                    <a:pt x="840" y="721"/>
                  </a:lnTo>
                  <a:lnTo>
                    <a:pt x="847" y="717"/>
                  </a:lnTo>
                  <a:lnTo>
                    <a:pt x="855" y="714"/>
                  </a:lnTo>
                  <a:lnTo>
                    <a:pt x="862" y="712"/>
                  </a:lnTo>
                  <a:lnTo>
                    <a:pt x="869" y="710"/>
                  </a:lnTo>
                  <a:lnTo>
                    <a:pt x="875" y="706"/>
                  </a:lnTo>
                  <a:lnTo>
                    <a:pt x="879" y="704"/>
                  </a:lnTo>
                  <a:lnTo>
                    <a:pt x="882" y="699"/>
                  </a:lnTo>
                  <a:lnTo>
                    <a:pt x="884" y="692"/>
                  </a:lnTo>
                  <a:lnTo>
                    <a:pt x="881" y="678"/>
                  </a:lnTo>
                  <a:lnTo>
                    <a:pt x="873" y="665"/>
                  </a:lnTo>
                  <a:lnTo>
                    <a:pt x="863" y="652"/>
                  </a:lnTo>
                  <a:lnTo>
                    <a:pt x="854" y="638"/>
                  </a:lnTo>
                  <a:lnTo>
                    <a:pt x="865" y="636"/>
                  </a:lnTo>
                  <a:lnTo>
                    <a:pt x="875" y="632"/>
                  </a:lnTo>
                  <a:lnTo>
                    <a:pt x="886" y="627"/>
                  </a:lnTo>
                  <a:lnTo>
                    <a:pt x="894" y="621"/>
                  </a:lnTo>
                  <a:lnTo>
                    <a:pt x="902" y="613"/>
                  </a:lnTo>
                  <a:lnTo>
                    <a:pt x="908" y="604"/>
                  </a:lnTo>
                  <a:lnTo>
                    <a:pt x="913" y="595"/>
                  </a:lnTo>
                  <a:lnTo>
                    <a:pt x="916" y="584"/>
                  </a:lnTo>
                  <a:lnTo>
                    <a:pt x="907" y="580"/>
                  </a:lnTo>
                  <a:lnTo>
                    <a:pt x="897" y="576"/>
                  </a:lnTo>
                  <a:lnTo>
                    <a:pt x="889" y="571"/>
                  </a:lnTo>
                  <a:lnTo>
                    <a:pt x="881" y="565"/>
                  </a:lnTo>
                  <a:lnTo>
                    <a:pt x="874" y="558"/>
                  </a:lnTo>
                  <a:lnTo>
                    <a:pt x="870" y="550"/>
                  </a:lnTo>
                  <a:lnTo>
                    <a:pt x="866" y="541"/>
                  </a:lnTo>
                  <a:lnTo>
                    <a:pt x="865" y="532"/>
                  </a:lnTo>
                  <a:lnTo>
                    <a:pt x="866" y="525"/>
                  </a:lnTo>
                  <a:lnTo>
                    <a:pt x="869" y="518"/>
                  </a:lnTo>
                  <a:lnTo>
                    <a:pt x="873" y="513"/>
                  </a:lnTo>
                  <a:lnTo>
                    <a:pt x="877" y="509"/>
                  </a:lnTo>
                  <a:lnTo>
                    <a:pt x="884" y="505"/>
                  </a:lnTo>
                  <a:lnTo>
                    <a:pt x="890" y="502"/>
                  </a:lnTo>
                  <a:lnTo>
                    <a:pt x="897" y="500"/>
                  </a:lnTo>
                  <a:lnTo>
                    <a:pt x="905" y="499"/>
                  </a:lnTo>
                  <a:lnTo>
                    <a:pt x="923" y="496"/>
                  </a:lnTo>
                  <a:lnTo>
                    <a:pt x="940" y="493"/>
                  </a:lnTo>
                  <a:lnTo>
                    <a:pt x="958" y="492"/>
                  </a:lnTo>
                  <a:lnTo>
                    <a:pt x="974" y="488"/>
                  </a:lnTo>
                  <a:lnTo>
                    <a:pt x="990" y="486"/>
                  </a:lnTo>
                  <a:lnTo>
                    <a:pt x="1007" y="480"/>
                  </a:lnTo>
                  <a:lnTo>
                    <a:pt x="1023" y="475"/>
                  </a:lnTo>
                  <a:lnTo>
                    <a:pt x="1039" y="467"/>
                  </a:lnTo>
                  <a:lnTo>
                    <a:pt x="1032" y="457"/>
                  </a:lnTo>
                  <a:lnTo>
                    <a:pt x="1015" y="431"/>
                  </a:lnTo>
                  <a:lnTo>
                    <a:pt x="989" y="393"/>
                  </a:lnTo>
                  <a:lnTo>
                    <a:pt x="958" y="347"/>
                  </a:lnTo>
                  <a:lnTo>
                    <a:pt x="923" y="297"/>
                  </a:lnTo>
                  <a:lnTo>
                    <a:pt x="888" y="247"/>
                  </a:lnTo>
                  <a:lnTo>
                    <a:pt x="856" y="200"/>
                  </a:lnTo>
                  <a:lnTo>
                    <a:pt x="831" y="162"/>
                  </a:lnTo>
                  <a:lnTo>
                    <a:pt x="823" y="152"/>
                  </a:lnTo>
                  <a:lnTo>
                    <a:pt x="809" y="136"/>
                  </a:lnTo>
                  <a:lnTo>
                    <a:pt x="790" y="117"/>
                  </a:lnTo>
                  <a:lnTo>
                    <a:pt x="766" y="95"/>
                  </a:lnTo>
                  <a:lnTo>
                    <a:pt x="739" y="72"/>
                  </a:lnTo>
                  <a:lnTo>
                    <a:pt x="708" y="50"/>
                  </a:lnTo>
                  <a:lnTo>
                    <a:pt x="677" y="32"/>
                  </a:lnTo>
                  <a:lnTo>
                    <a:pt x="643" y="18"/>
                  </a:lnTo>
                  <a:lnTo>
                    <a:pt x="630" y="14"/>
                  </a:lnTo>
                  <a:lnTo>
                    <a:pt x="616" y="10"/>
                  </a:lnTo>
                  <a:lnTo>
                    <a:pt x="601" y="8"/>
                  </a:lnTo>
                  <a:lnTo>
                    <a:pt x="584" y="5"/>
                  </a:lnTo>
                  <a:lnTo>
                    <a:pt x="568" y="2"/>
                  </a:lnTo>
                  <a:lnTo>
                    <a:pt x="552" y="1"/>
                  </a:lnTo>
                  <a:lnTo>
                    <a:pt x="534" y="0"/>
                  </a:lnTo>
                  <a:lnTo>
                    <a:pt x="517" y="0"/>
                  </a:lnTo>
                  <a:lnTo>
                    <a:pt x="499" y="0"/>
                  </a:lnTo>
                  <a:lnTo>
                    <a:pt x="483" y="0"/>
                  </a:lnTo>
                  <a:lnTo>
                    <a:pt x="465" y="1"/>
                  </a:lnTo>
                  <a:lnTo>
                    <a:pt x="449" y="1"/>
                  </a:lnTo>
                  <a:lnTo>
                    <a:pt x="433" y="4"/>
                  </a:lnTo>
                  <a:lnTo>
                    <a:pt x="418" y="5"/>
                  </a:lnTo>
                  <a:lnTo>
                    <a:pt x="405" y="9"/>
                  </a:lnTo>
                  <a:lnTo>
                    <a:pt x="392" y="11"/>
                  </a:lnTo>
                  <a:lnTo>
                    <a:pt x="387" y="13"/>
                  </a:lnTo>
                  <a:lnTo>
                    <a:pt x="373" y="18"/>
                  </a:lnTo>
                  <a:lnTo>
                    <a:pt x="352" y="26"/>
                  </a:lnTo>
                  <a:lnTo>
                    <a:pt x="326" y="39"/>
                  </a:lnTo>
                  <a:lnTo>
                    <a:pt x="298" y="54"/>
                  </a:lnTo>
                  <a:lnTo>
                    <a:pt x="268" y="75"/>
                  </a:lnTo>
                  <a:lnTo>
                    <a:pt x="241" y="101"/>
                  </a:lnTo>
                  <a:lnTo>
                    <a:pt x="216" y="132"/>
                  </a:lnTo>
                  <a:lnTo>
                    <a:pt x="199" y="161"/>
                  </a:lnTo>
                  <a:lnTo>
                    <a:pt x="184" y="189"/>
                  </a:lnTo>
                  <a:lnTo>
                    <a:pt x="173" y="215"/>
                  </a:lnTo>
                  <a:lnTo>
                    <a:pt x="166" y="243"/>
                  </a:lnTo>
                  <a:lnTo>
                    <a:pt x="162" y="269"/>
                  </a:lnTo>
                  <a:lnTo>
                    <a:pt x="160" y="297"/>
                  </a:lnTo>
                  <a:lnTo>
                    <a:pt x="161" y="328"/>
                  </a:lnTo>
                  <a:lnTo>
                    <a:pt x="164" y="361"/>
                  </a:lnTo>
                  <a:lnTo>
                    <a:pt x="166" y="379"/>
                  </a:lnTo>
                  <a:lnTo>
                    <a:pt x="173" y="397"/>
                  </a:lnTo>
                  <a:lnTo>
                    <a:pt x="183" y="415"/>
                  </a:lnTo>
                  <a:lnTo>
                    <a:pt x="193" y="432"/>
                  </a:lnTo>
                  <a:lnTo>
                    <a:pt x="206" y="449"/>
                  </a:lnTo>
                  <a:lnTo>
                    <a:pt x="219" y="466"/>
                  </a:lnTo>
                  <a:lnTo>
                    <a:pt x="233" y="483"/>
                  </a:lnTo>
                  <a:lnTo>
                    <a:pt x="245" y="499"/>
                  </a:lnTo>
                  <a:lnTo>
                    <a:pt x="253" y="508"/>
                  </a:lnTo>
                  <a:lnTo>
                    <a:pt x="261" y="519"/>
                  </a:lnTo>
                  <a:lnTo>
                    <a:pt x="268" y="532"/>
                  </a:lnTo>
                  <a:lnTo>
                    <a:pt x="273" y="547"/>
                  </a:lnTo>
                  <a:lnTo>
                    <a:pt x="276" y="561"/>
                  </a:lnTo>
                  <a:lnTo>
                    <a:pt x="276" y="575"/>
                  </a:lnTo>
                  <a:lnTo>
                    <a:pt x="275" y="589"/>
                  </a:lnTo>
                  <a:lnTo>
                    <a:pt x="269" y="602"/>
                  </a:lnTo>
                  <a:lnTo>
                    <a:pt x="261" y="622"/>
                  </a:lnTo>
                  <a:lnTo>
                    <a:pt x="252" y="640"/>
                  </a:lnTo>
                  <a:lnTo>
                    <a:pt x="242" y="657"/>
                  </a:lnTo>
                  <a:lnTo>
                    <a:pt x="233" y="673"/>
                  </a:lnTo>
                  <a:lnTo>
                    <a:pt x="223" y="688"/>
                  </a:lnTo>
                  <a:lnTo>
                    <a:pt x="212" y="704"/>
                  </a:lnTo>
                  <a:lnTo>
                    <a:pt x="202" y="719"/>
                  </a:lnTo>
                  <a:lnTo>
                    <a:pt x="191" y="736"/>
                  </a:lnTo>
                  <a:lnTo>
                    <a:pt x="165" y="734"/>
                  </a:lnTo>
                  <a:lnTo>
                    <a:pt x="141" y="732"/>
                  </a:lnTo>
                  <a:lnTo>
                    <a:pt x="116" y="731"/>
                  </a:lnTo>
                  <a:lnTo>
                    <a:pt x="92" y="731"/>
                  </a:lnTo>
                  <a:lnTo>
                    <a:pt x="68" y="731"/>
                  </a:lnTo>
                  <a:lnTo>
                    <a:pt x="45" y="731"/>
                  </a:lnTo>
                  <a:lnTo>
                    <a:pt x="22" y="731"/>
                  </a:lnTo>
                  <a:lnTo>
                    <a:pt x="0" y="732"/>
                  </a:lnTo>
                  <a:lnTo>
                    <a:pt x="0" y="1199"/>
                  </a:lnTo>
                  <a:lnTo>
                    <a:pt x="47" y="1197"/>
                  </a:lnTo>
                  <a:lnTo>
                    <a:pt x="96" y="1196"/>
                  </a:lnTo>
                  <a:lnTo>
                    <a:pt x="143" y="1193"/>
                  </a:lnTo>
                  <a:lnTo>
                    <a:pt x="191" y="1191"/>
                  </a:lnTo>
                  <a:lnTo>
                    <a:pt x="238" y="1188"/>
                  </a:lnTo>
                  <a:lnTo>
                    <a:pt x="287" y="1183"/>
                  </a:lnTo>
                  <a:lnTo>
                    <a:pt x="333" y="1178"/>
                  </a:lnTo>
                  <a:lnTo>
                    <a:pt x="380" y="1173"/>
                  </a:lnTo>
                  <a:lnTo>
                    <a:pt x="428" y="1165"/>
                  </a:lnTo>
                  <a:lnTo>
                    <a:pt x="474" y="1157"/>
                  </a:lnTo>
                  <a:lnTo>
                    <a:pt x="520" y="1148"/>
                  </a:lnTo>
                  <a:lnTo>
                    <a:pt x="566" y="1138"/>
                  </a:lnTo>
                  <a:lnTo>
                    <a:pt x="612" y="1126"/>
                  </a:lnTo>
                  <a:lnTo>
                    <a:pt x="656" y="1113"/>
                  </a:lnTo>
                  <a:lnTo>
                    <a:pt x="701" y="1097"/>
                  </a:lnTo>
                  <a:lnTo>
                    <a:pt x="746" y="1082"/>
                  </a:lnTo>
                  <a:lnTo>
                    <a:pt x="713" y="1061"/>
                  </a:lnTo>
                  <a:lnTo>
                    <a:pt x="678" y="1039"/>
                  </a:lnTo>
                  <a:lnTo>
                    <a:pt x="641" y="1016"/>
                  </a:lnTo>
                  <a:lnTo>
                    <a:pt x="607" y="995"/>
                  </a:lnTo>
                  <a:lnTo>
                    <a:pt x="578" y="975"/>
                  </a:lnTo>
                  <a:lnTo>
                    <a:pt x="553" y="960"/>
                  </a:lnTo>
                  <a:lnTo>
                    <a:pt x="538" y="948"/>
                  </a:lnTo>
                  <a:lnTo>
                    <a:pt x="533" y="94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60" name="Freeform 20"/>
            <p:cNvSpPr>
              <a:spLocks/>
            </p:cNvSpPr>
            <p:nvPr/>
          </p:nvSpPr>
          <p:spPr bwMode="auto">
            <a:xfrm>
              <a:off x="295" y="2750"/>
              <a:ext cx="629" cy="597"/>
            </a:xfrm>
            <a:custGeom>
              <a:avLst/>
              <a:gdLst/>
              <a:ahLst/>
              <a:cxnLst>
                <a:cxn ang="0">
                  <a:pos x="0" y="844"/>
                </a:cxn>
                <a:cxn ang="0">
                  <a:pos x="92" y="843"/>
                </a:cxn>
                <a:cxn ang="0">
                  <a:pos x="191" y="848"/>
                </a:cxn>
                <a:cxn ang="0">
                  <a:pos x="233" y="785"/>
                </a:cxn>
                <a:cxn ang="0">
                  <a:pos x="269" y="714"/>
                </a:cxn>
                <a:cxn ang="0">
                  <a:pos x="273" y="659"/>
                </a:cxn>
                <a:cxn ang="0">
                  <a:pos x="245" y="611"/>
                </a:cxn>
                <a:cxn ang="0">
                  <a:pos x="193" y="544"/>
                </a:cxn>
                <a:cxn ang="0">
                  <a:pos x="164" y="473"/>
                </a:cxn>
                <a:cxn ang="0">
                  <a:pos x="166" y="355"/>
                </a:cxn>
                <a:cxn ang="0">
                  <a:pos x="216" y="244"/>
                </a:cxn>
                <a:cxn ang="0">
                  <a:pos x="326" y="151"/>
                </a:cxn>
                <a:cxn ang="0">
                  <a:pos x="392" y="123"/>
                </a:cxn>
                <a:cxn ang="0">
                  <a:pos x="449" y="113"/>
                </a:cxn>
                <a:cxn ang="0">
                  <a:pos x="517" y="112"/>
                </a:cxn>
                <a:cxn ang="0">
                  <a:pos x="584" y="117"/>
                </a:cxn>
                <a:cxn ang="0">
                  <a:pos x="643" y="130"/>
                </a:cxn>
                <a:cxn ang="0">
                  <a:pos x="766" y="207"/>
                </a:cxn>
                <a:cxn ang="0">
                  <a:pos x="831" y="274"/>
                </a:cxn>
                <a:cxn ang="0">
                  <a:pos x="958" y="459"/>
                </a:cxn>
                <a:cxn ang="0">
                  <a:pos x="1039" y="579"/>
                </a:cxn>
                <a:cxn ang="0">
                  <a:pos x="974" y="600"/>
                </a:cxn>
                <a:cxn ang="0">
                  <a:pos x="905" y="611"/>
                </a:cxn>
                <a:cxn ang="0">
                  <a:pos x="877" y="621"/>
                </a:cxn>
                <a:cxn ang="0">
                  <a:pos x="865" y="644"/>
                </a:cxn>
                <a:cxn ang="0">
                  <a:pos x="881" y="677"/>
                </a:cxn>
                <a:cxn ang="0">
                  <a:pos x="916" y="696"/>
                </a:cxn>
                <a:cxn ang="0">
                  <a:pos x="894" y="733"/>
                </a:cxn>
                <a:cxn ang="0">
                  <a:pos x="854" y="750"/>
                </a:cxn>
                <a:cxn ang="0">
                  <a:pos x="884" y="804"/>
                </a:cxn>
                <a:cxn ang="0">
                  <a:pos x="869" y="822"/>
                </a:cxn>
                <a:cxn ang="0">
                  <a:pos x="840" y="833"/>
                </a:cxn>
                <a:cxn ang="0">
                  <a:pos x="831" y="853"/>
                </a:cxn>
                <a:cxn ang="0">
                  <a:pos x="855" y="922"/>
                </a:cxn>
                <a:cxn ang="0">
                  <a:pos x="842" y="964"/>
                </a:cxn>
                <a:cxn ang="0">
                  <a:pos x="804" y="976"/>
                </a:cxn>
                <a:cxn ang="0">
                  <a:pos x="697" y="938"/>
                </a:cxn>
                <a:cxn ang="0">
                  <a:pos x="590" y="886"/>
                </a:cxn>
                <a:cxn ang="0">
                  <a:pos x="560" y="969"/>
                </a:cxn>
                <a:cxn ang="0">
                  <a:pos x="533" y="1053"/>
                </a:cxn>
                <a:cxn ang="0">
                  <a:pos x="607" y="1107"/>
                </a:cxn>
                <a:cxn ang="0">
                  <a:pos x="746" y="1194"/>
                </a:cxn>
                <a:cxn ang="0">
                  <a:pos x="770" y="1185"/>
                </a:cxn>
                <a:cxn ang="0">
                  <a:pos x="858" y="1146"/>
                </a:cxn>
                <a:cxn ang="0">
                  <a:pos x="944" y="1099"/>
                </a:cxn>
                <a:cxn ang="0">
                  <a:pos x="1034" y="1024"/>
                </a:cxn>
                <a:cxn ang="0">
                  <a:pos x="1105" y="925"/>
                </a:cxn>
                <a:cxn ang="0">
                  <a:pos x="1162" y="816"/>
                </a:cxn>
                <a:cxn ang="0">
                  <a:pos x="1206" y="711"/>
                </a:cxn>
                <a:cxn ang="0">
                  <a:pos x="1254" y="366"/>
                </a:cxn>
                <a:cxn ang="0">
                  <a:pos x="1249" y="0"/>
                </a:cxn>
              </a:cxnLst>
              <a:rect l="0" t="0" r="r" b="b"/>
              <a:pathLst>
                <a:path w="1258" h="1194">
                  <a:moveTo>
                    <a:pt x="1249" y="0"/>
                  </a:moveTo>
                  <a:lnTo>
                    <a:pt x="0" y="0"/>
                  </a:lnTo>
                  <a:lnTo>
                    <a:pt x="0" y="838"/>
                  </a:lnTo>
                  <a:lnTo>
                    <a:pt x="0" y="844"/>
                  </a:lnTo>
                  <a:lnTo>
                    <a:pt x="22" y="843"/>
                  </a:lnTo>
                  <a:lnTo>
                    <a:pt x="45" y="843"/>
                  </a:lnTo>
                  <a:lnTo>
                    <a:pt x="68" y="843"/>
                  </a:lnTo>
                  <a:lnTo>
                    <a:pt x="92" y="843"/>
                  </a:lnTo>
                  <a:lnTo>
                    <a:pt x="116" y="843"/>
                  </a:lnTo>
                  <a:lnTo>
                    <a:pt x="141" y="844"/>
                  </a:lnTo>
                  <a:lnTo>
                    <a:pt x="165" y="846"/>
                  </a:lnTo>
                  <a:lnTo>
                    <a:pt x="191" y="848"/>
                  </a:lnTo>
                  <a:lnTo>
                    <a:pt x="202" y="831"/>
                  </a:lnTo>
                  <a:lnTo>
                    <a:pt x="212" y="816"/>
                  </a:lnTo>
                  <a:lnTo>
                    <a:pt x="223" y="800"/>
                  </a:lnTo>
                  <a:lnTo>
                    <a:pt x="233" y="785"/>
                  </a:lnTo>
                  <a:lnTo>
                    <a:pt x="242" y="769"/>
                  </a:lnTo>
                  <a:lnTo>
                    <a:pt x="252" y="752"/>
                  </a:lnTo>
                  <a:lnTo>
                    <a:pt x="261" y="734"/>
                  </a:lnTo>
                  <a:lnTo>
                    <a:pt x="269" y="714"/>
                  </a:lnTo>
                  <a:lnTo>
                    <a:pt x="275" y="701"/>
                  </a:lnTo>
                  <a:lnTo>
                    <a:pt x="276" y="687"/>
                  </a:lnTo>
                  <a:lnTo>
                    <a:pt x="276" y="673"/>
                  </a:lnTo>
                  <a:lnTo>
                    <a:pt x="273" y="659"/>
                  </a:lnTo>
                  <a:lnTo>
                    <a:pt x="268" y="644"/>
                  </a:lnTo>
                  <a:lnTo>
                    <a:pt x="261" y="631"/>
                  </a:lnTo>
                  <a:lnTo>
                    <a:pt x="253" y="620"/>
                  </a:lnTo>
                  <a:lnTo>
                    <a:pt x="245" y="611"/>
                  </a:lnTo>
                  <a:lnTo>
                    <a:pt x="233" y="595"/>
                  </a:lnTo>
                  <a:lnTo>
                    <a:pt x="219" y="578"/>
                  </a:lnTo>
                  <a:lnTo>
                    <a:pt x="206" y="561"/>
                  </a:lnTo>
                  <a:lnTo>
                    <a:pt x="193" y="544"/>
                  </a:lnTo>
                  <a:lnTo>
                    <a:pt x="183" y="527"/>
                  </a:lnTo>
                  <a:lnTo>
                    <a:pt x="173" y="509"/>
                  </a:lnTo>
                  <a:lnTo>
                    <a:pt x="166" y="491"/>
                  </a:lnTo>
                  <a:lnTo>
                    <a:pt x="164" y="473"/>
                  </a:lnTo>
                  <a:lnTo>
                    <a:pt x="161" y="440"/>
                  </a:lnTo>
                  <a:lnTo>
                    <a:pt x="160" y="409"/>
                  </a:lnTo>
                  <a:lnTo>
                    <a:pt x="162" y="381"/>
                  </a:lnTo>
                  <a:lnTo>
                    <a:pt x="166" y="355"/>
                  </a:lnTo>
                  <a:lnTo>
                    <a:pt x="173" y="327"/>
                  </a:lnTo>
                  <a:lnTo>
                    <a:pt x="184" y="301"/>
                  </a:lnTo>
                  <a:lnTo>
                    <a:pt x="199" y="273"/>
                  </a:lnTo>
                  <a:lnTo>
                    <a:pt x="216" y="244"/>
                  </a:lnTo>
                  <a:lnTo>
                    <a:pt x="241" y="213"/>
                  </a:lnTo>
                  <a:lnTo>
                    <a:pt x="268" y="187"/>
                  </a:lnTo>
                  <a:lnTo>
                    <a:pt x="298" y="166"/>
                  </a:lnTo>
                  <a:lnTo>
                    <a:pt x="326" y="151"/>
                  </a:lnTo>
                  <a:lnTo>
                    <a:pt x="352" y="138"/>
                  </a:lnTo>
                  <a:lnTo>
                    <a:pt x="373" y="130"/>
                  </a:lnTo>
                  <a:lnTo>
                    <a:pt x="387" y="125"/>
                  </a:lnTo>
                  <a:lnTo>
                    <a:pt x="392" y="123"/>
                  </a:lnTo>
                  <a:lnTo>
                    <a:pt x="405" y="121"/>
                  </a:lnTo>
                  <a:lnTo>
                    <a:pt x="418" y="117"/>
                  </a:lnTo>
                  <a:lnTo>
                    <a:pt x="433" y="116"/>
                  </a:lnTo>
                  <a:lnTo>
                    <a:pt x="449" y="113"/>
                  </a:lnTo>
                  <a:lnTo>
                    <a:pt x="465" y="113"/>
                  </a:lnTo>
                  <a:lnTo>
                    <a:pt x="483" y="112"/>
                  </a:lnTo>
                  <a:lnTo>
                    <a:pt x="499" y="112"/>
                  </a:lnTo>
                  <a:lnTo>
                    <a:pt x="517" y="112"/>
                  </a:lnTo>
                  <a:lnTo>
                    <a:pt x="534" y="112"/>
                  </a:lnTo>
                  <a:lnTo>
                    <a:pt x="552" y="113"/>
                  </a:lnTo>
                  <a:lnTo>
                    <a:pt x="568" y="114"/>
                  </a:lnTo>
                  <a:lnTo>
                    <a:pt x="584" y="117"/>
                  </a:lnTo>
                  <a:lnTo>
                    <a:pt x="601" y="120"/>
                  </a:lnTo>
                  <a:lnTo>
                    <a:pt x="616" y="122"/>
                  </a:lnTo>
                  <a:lnTo>
                    <a:pt x="630" y="126"/>
                  </a:lnTo>
                  <a:lnTo>
                    <a:pt x="643" y="130"/>
                  </a:lnTo>
                  <a:lnTo>
                    <a:pt x="677" y="144"/>
                  </a:lnTo>
                  <a:lnTo>
                    <a:pt x="708" y="162"/>
                  </a:lnTo>
                  <a:lnTo>
                    <a:pt x="739" y="184"/>
                  </a:lnTo>
                  <a:lnTo>
                    <a:pt x="766" y="207"/>
                  </a:lnTo>
                  <a:lnTo>
                    <a:pt x="790" y="229"/>
                  </a:lnTo>
                  <a:lnTo>
                    <a:pt x="809" y="248"/>
                  </a:lnTo>
                  <a:lnTo>
                    <a:pt x="823" y="264"/>
                  </a:lnTo>
                  <a:lnTo>
                    <a:pt x="831" y="274"/>
                  </a:lnTo>
                  <a:lnTo>
                    <a:pt x="856" y="312"/>
                  </a:lnTo>
                  <a:lnTo>
                    <a:pt x="888" y="359"/>
                  </a:lnTo>
                  <a:lnTo>
                    <a:pt x="923" y="409"/>
                  </a:lnTo>
                  <a:lnTo>
                    <a:pt x="958" y="459"/>
                  </a:lnTo>
                  <a:lnTo>
                    <a:pt x="989" y="505"/>
                  </a:lnTo>
                  <a:lnTo>
                    <a:pt x="1015" y="543"/>
                  </a:lnTo>
                  <a:lnTo>
                    <a:pt x="1032" y="569"/>
                  </a:lnTo>
                  <a:lnTo>
                    <a:pt x="1039" y="579"/>
                  </a:lnTo>
                  <a:lnTo>
                    <a:pt x="1023" y="587"/>
                  </a:lnTo>
                  <a:lnTo>
                    <a:pt x="1007" y="592"/>
                  </a:lnTo>
                  <a:lnTo>
                    <a:pt x="990" y="598"/>
                  </a:lnTo>
                  <a:lnTo>
                    <a:pt x="974" y="600"/>
                  </a:lnTo>
                  <a:lnTo>
                    <a:pt x="958" y="604"/>
                  </a:lnTo>
                  <a:lnTo>
                    <a:pt x="940" y="605"/>
                  </a:lnTo>
                  <a:lnTo>
                    <a:pt x="923" y="608"/>
                  </a:lnTo>
                  <a:lnTo>
                    <a:pt x="905" y="611"/>
                  </a:lnTo>
                  <a:lnTo>
                    <a:pt x="897" y="612"/>
                  </a:lnTo>
                  <a:lnTo>
                    <a:pt x="890" y="614"/>
                  </a:lnTo>
                  <a:lnTo>
                    <a:pt x="884" y="617"/>
                  </a:lnTo>
                  <a:lnTo>
                    <a:pt x="877" y="621"/>
                  </a:lnTo>
                  <a:lnTo>
                    <a:pt x="873" y="625"/>
                  </a:lnTo>
                  <a:lnTo>
                    <a:pt x="869" y="630"/>
                  </a:lnTo>
                  <a:lnTo>
                    <a:pt x="866" y="637"/>
                  </a:lnTo>
                  <a:lnTo>
                    <a:pt x="865" y="644"/>
                  </a:lnTo>
                  <a:lnTo>
                    <a:pt x="866" y="653"/>
                  </a:lnTo>
                  <a:lnTo>
                    <a:pt x="870" y="662"/>
                  </a:lnTo>
                  <a:lnTo>
                    <a:pt x="874" y="670"/>
                  </a:lnTo>
                  <a:lnTo>
                    <a:pt x="881" y="677"/>
                  </a:lnTo>
                  <a:lnTo>
                    <a:pt x="889" y="683"/>
                  </a:lnTo>
                  <a:lnTo>
                    <a:pt x="897" y="688"/>
                  </a:lnTo>
                  <a:lnTo>
                    <a:pt x="907" y="692"/>
                  </a:lnTo>
                  <a:lnTo>
                    <a:pt x="916" y="696"/>
                  </a:lnTo>
                  <a:lnTo>
                    <a:pt x="913" y="707"/>
                  </a:lnTo>
                  <a:lnTo>
                    <a:pt x="908" y="716"/>
                  </a:lnTo>
                  <a:lnTo>
                    <a:pt x="902" y="725"/>
                  </a:lnTo>
                  <a:lnTo>
                    <a:pt x="894" y="733"/>
                  </a:lnTo>
                  <a:lnTo>
                    <a:pt x="886" y="739"/>
                  </a:lnTo>
                  <a:lnTo>
                    <a:pt x="875" y="744"/>
                  </a:lnTo>
                  <a:lnTo>
                    <a:pt x="865" y="748"/>
                  </a:lnTo>
                  <a:lnTo>
                    <a:pt x="854" y="750"/>
                  </a:lnTo>
                  <a:lnTo>
                    <a:pt x="863" y="764"/>
                  </a:lnTo>
                  <a:lnTo>
                    <a:pt x="873" y="777"/>
                  </a:lnTo>
                  <a:lnTo>
                    <a:pt x="881" y="790"/>
                  </a:lnTo>
                  <a:lnTo>
                    <a:pt x="884" y="804"/>
                  </a:lnTo>
                  <a:lnTo>
                    <a:pt x="882" y="811"/>
                  </a:lnTo>
                  <a:lnTo>
                    <a:pt x="879" y="816"/>
                  </a:lnTo>
                  <a:lnTo>
                    <a:pt x="875" y="818"/>
                  </a:lnTo>
                  <a:lnTo>
                    <a:pt x="869" y="822"/>
                  </a:lnTo>
                  <a:lnTo>
                    <a:pt x="862" y="824"/>
                  </a:lnTo>
                  <a:lnTo>
                    <a:pt x="855" y="826"/>
                  </a:lnTo>
                  <a:lnTo>
                    <a:pt x="847" y="829"/>
                  </a:lnTo>
                  <a:lnTo>
                    <a:pt x="840" y="833"/>
                  </a:lnTo>
                  <a:lnTo>
                    <a:pt x="836" y="837"/>
                  </a:lnTo>
                  <a:lnTo>
                    <a:pt x="833" y="843"/>
                  </a:lnTo>
                  <a:lnTo>
                    <a:pt x="832" y="848"/>
                  </a:lnTo>
                  <a:lnTo>
                    <a:pt x="831" y="853"/>
                  </a:lnTo>
                  <a:lnTo>
                    <a:pt x="835" y="870"/>
                  </a:lnTo>
                  <a:lnTo>
                    <a:pt x="843" y="887"/>
                  </a:lnTo>
                  <a:lnTo>
                    <a:pt x="851" y="905"/>
                  </a:lnTo>
                  <a:lnTo>
                    <a:pt x="855" y="922"/>
                  </a:lnTo>
                  <a:lnTo>
                    <a:pt x="854" y="933"/>
                  </a:lnTo>
                  <a:lnTo>
                    <a:pt x="851" y="943"/>
                  </a:lnTo>
                  <a:lnTo>
                    <a:pt x="847" y="953"/>
                  </a:lnTo>
                  <a:lnTo>
                    <a:pt x="842" y="964"/>
                  </a:lnTo>
                  <a:lnTo>
                    <a:pt x="835" y="972"/>
                  </a:lnTo>
                  <a:lnTo>
                    <a:pt x="825" y="976"/>
                  </a:lnTo>
                  <a:lnTo>
                    <a:pt x="815" y="977"/>
                  </a:lnTo>
                  <a:lnTo>
                    <a:pt x="804" y="976"/>
                  </a:lnTo>
                  <a:lnTo>
                    <a:pt x="778" y="969"/>
                  </a:lnTo>
                  <a:lnTo>
                    <a:pt x="751" y="960"/>
                  </a:lnTo>
                  <a:lnTo>
                    <a:pt x="724" y="950"/>
                  </a:lnTo>
                  <a:lnTo>
                    <a:pt x="697" y="938"/>
                  </a:lnTo>
                  <a:lnTo>
                    <a:pt x="670" y="926"/>
                  </a:lnTo>
                  <a:lnTo>
                    <a:pt x="643" y="913"/>
                  </a:lnTo>
                  <a:lnTo>
                    <a:pt x="616" y="900"/>
                  </a:lnTo>
                  <a:lnTo>
                    <a:pt x="590" y="886"/>
                  </a:lnTo>
                  <a:lnTo>
                    <a:pt x="580" y="913"/>
                  </a:lnTo>
                  <a:lnTo>
                    <a:pt x="572" y="934"/>
                  </a:lnTo>
                  <a:lnTo>
                    <a:pt x="566" y="952"/>
                  </a:lnTo>
                  <a:lnTo>
                    <a:pt x="560" y="969"/>
                  </a:lnTo>
                  <a:lnTo>
                    <a:pt x="555" y="986"/>
                  </a:lnTo>
                  <a:lnTo>
                    <a:pt x="549" y="1004"/>
                  </a:lnTo>
                  <a:lnTo>
                    <a:pt x="541" y="1026"/>
                  </a:lnTo>
                  <a:lnTo>
                    <a:pt x="533" y="1053"/>
                  </a:lnTo>
                  <a:lnTo>
                    <a:pt x="538" y="1060"/>
                  </a:lnTo>
                  <a:lnTo>
                    <a:pt x="553" y="1072"/>
                  </a:lnTo>
                  <a:lnTo>
                    <a:pt x="578" y="1087"/>
                  </a:lnTo>
                  <a:lnTo>
                    <a:pt x="607" y="1107"/>
                  </a:lnTo>
                  <a:lnTo>
                    <a:pt x="641" y="1128"/>
                  </a:lnTo>
                  <a:lnTo>
                    <a:pt x="678" y="1151"/>
                  </a:lnTo>
                  <a:lnTo>
                    <a:pt x="713" y="1173"/>
                  </a:lnTo>
                  <a:lnTo>
                    <a:pt x="746" y="1194"/>
                  </a:lnTo>
                  <a:lnTo>
                    <a:pt x="752" y="1191"/>
                  </a:lnTo>
                  <a:lnTo>
                    <a:pt x="758" y="1189"/>
                  </a:lnTo>
                  <a:lnTo>
                    <a:pt x="764" y="1187"/>
                  </a:lnTo>
                  <a:lnTo>
                    <a:pt x="770" y="1185"/>
                  </a:lnTo>
                  <a:lnTo>
                    <a:pt x="792" y="1176"/>
                  </a:lnTo>
                  <a:lnTo>
                    <a:pt x="815" y="1167"/>
                  </a:lnTo>
                  <a:lnTo>
                    <a:pt x="836" y="1156"/>
                  </a:lnTo>
                  <a:lnTo>
                    <a:pt x="858" y="1146"/>
                  </a:lnTo>
                  <a:lnTo>
                    <a:pt x="879" y="1135"/>
                  </a:lnTo>
                  <a:lnTo>
                    <a:pt x="901" y="1124"/>
                  </a:lnTo>
                  <a:lnTo>
                    <a:pt x="923" y="1112"/>
                  </a:lnTo>
                  <a:lnTo>
                    <a:pt x="944" y="1099"/>
                  </a:lnTo>
                  <a:lnTo>
                    <a:pt x="969" y="1083"/>
                  </a:lnTo>
                  <a:lnTo>
                    <a:pt x="990" y="1065"/>
                  </a:lnTo>
                  <a:lnTo>
                    <a:pt x="1012" y="1046"/>
                  </a:lnTo>
                  <a:lnTo>
                    <a:pt x="1034" y="1024"/>
                  </a:lnTo>
                  <a:lnTo>
                    <a:pt x="1053" y="1002"/>
                  </a:lnTo>
                  <a:lnTo>
                    <a:pt x="1072" y="977"/>
                  </a:lnTo>
                  <a:lnTo>
                    <a:pt x="1089" y="951"/>
                  </a:lnTo>
                  <a:lnTo>
                    <a:pt x="1105" y="925"/>
                  </a:lnTo>
                  <a:lnTo>
                    <a:pt x="1122" y="899"/>
                  </a:lnTo>
                  <a:lnTo>
                    <a:pt x="1135" y="872"/>
                  </a:lnTo>
                  <a:lnTo>
                    <a:pt x="1150" y="843"/>
                  </a:lnTo>
                  <a:lnTo>
                    <a:pt x="1162" y="816"/>
                  </a:lnTo>
                  <a:lnTo>
                    <a:pt x="1174" y="788"/>
                  </a:lnTo>
                  <a:lnTo>
                    <a:pt x="1185" y="763"/>
                  </a:lnTo>
                  <a:lnTo>
                    <a:pt x="1196" y="737"/>
                  </a:lnTo>
                  <a:lnTo>
                    <a:pt x="1206" y="711"/>
                  </a:lnTo>
                  <a:lnTo>
                    <a:pt x="1222" y="643"/>
                  </a:lnTo>
                  <a:lnTo>
                    <a:pt x="1235" y="560"/>
                  </a:lnTo>
                  <a:lnTo>
                    <a:pt x="1246" y="466"/>
                  </a:lnTo>
                  <a:lnTo>
                    <a:pt x="1254" y="366"/>
                  </a:lnTo>
                  <a:lnTo>
                    <a:pt x="1257" y="265"/>
                  </a:lnTo>
                  <a:lnTo>
                    <a:pt x="1258" y="166"/>
                  </a:lnTo>
                  <a:lnTo>
                    <a:pt x="1256" y="77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61" name="Freeform 21"/>
            <p:cNvSpPr>
              <a:spLocks/>
            </p:cNvSpPr>
            <p:nvPr/>
          </p:nvSpPr>
          <p:spPr bwMode="auto">
            <a:xfrm>
              <a:off x="295" y="2750"/>
              <a:ext cx="1353" cy="1299"/>
            </a:xfrm>
            <a:custGeom>
              <a:avLst/>
              <a:gdLst/>
              <a:ahLst/>
              <a:cxnLst>
                <a:cxn ang="0">
                  <a:pos x="1611" y="983"/>
                </a:cxn>
                <a:cxn ang="0">
                  <a:pos x="1511" y="698"/>
                </a:cxn>
                <a:cxn ang="0">
                  <a:pos x="1484" y="375"/>
                </a:cxn>
                <a:cxn ang="0">
                  <a:pos x="1492" y="69"/>
                </a:cxn>
                <a:cxn ang="0">
                  <a:pos x="1258" y="166"/>
                </a:cxn>
                <a:cxn ang="0">
                  <a:pos x="1235" y="560"/>
                </a:cxn>
                <a:cxn ang="0">
                  <a:pos x="1185" y="763"/>
                </a:cxn>
                <a:cxn ang="0">
                  <a:pos x="1135" y="872"/>
                </a:cxn>
                <a:cxn ang="0">
                  <a:pos x="1072" y="977"/>
                </a:cxn>
                <a:cxn ang="0">
                  <a:pos x="990" y="1065"/>
                </a:cxn>
                <a:cxn ang="0">
                  <a:pos x="890" y="1129"/>
                </a:cxn>
                <a:cxn ang="0">
                  <a:pos x="778" y="1181"/>
                </a:cxn>
                <a:cxn ang="0">
                  <a:pos x="664" y="1221"/>
                </a:cxn>
                <a:cxn ang="0">
                  <a:pos x="547" y="1254"/>
                </a:cxn>
                <a:cxn ang="0">
                  <a:pos x="428" y="1277"/>
                </a:cxn>
                <a:cxn ang="0">
                  <a:pos x="307" y="1294"/>
                </a:cxn>
                <a:cxn ang="0">
                  <a:pos x="184" y="1304"/>
                </a:cxn>
                <a:cxn ang="0">
                  <a:pos x="62" y="1309"/>
                </a:cxn>
                <a:cxn ang="0">
                  <a:pos x="61" y="1396"/>
                </a:cxn>
                <a:cxn ang="0">
                  <a:pos x="315" y="1383"/>
                </a:cxn>
                <a:cxn ang="0">
                  <a:pos x="555" y="1381"/>
                </a:cxn>
                <a:cxn ang="0">
                  <a:pos x="748" y="1391"/>
                </a:cxn>
                <a:cxn ang="0">
                  <a:pos x="856" y="1417"/>
                </a:cxn>
                <a:cxn ang="0">
                  <a:pos x="925" y="1452"/>
                </a:cxn>
                <a:cxn ang="0">
                  <a:pos x="1003" y="1496"/>
                </a:cxn>
                <a:cxn ang="0">
                  <a:pos x="1070" y="1546"/>
                </a:cxn>
                <a:cxn ang="0">
                  <a:pos x="1157" y="1673"/>
                </a:cxn>
                <a:cxn ang="0">
                  <a:pos x="1258" y="2176"/>
                </a:cxn>
                <a:cxn ang="0">
                  <a:pos x="1519" y="2598"/>
                </a:cxn>
                <a:cxn ang="0">
                  <a:pos x="1500" y="1906"/>
                </a:cxn>
                <a:cxn ang="0">
                  <a:pos x="1553" y="1667"/>
                </a:cxn>
                <a:cxn ang="0">
                  <a:pos x="1703" y="1468"/>
                </a:cxn>
                <a:cxn ang="0">
                  <a:pos x="1794" y="1419"/>
                </a:cxn>
                <a:cxn ang="0">
                  <a:pos x="1919" y="1385"/>
                </a:cxn>
                <a:cxn ang="0">
                  <a:pos x="2063" y="1365"/>
                </a:cxn>
                <a:cxn ang="0">
                  <a:pos x="2216" y="1356"/>
                </a:cxn>
                <a:cxn ang="0">
                  <a:pos x="2366" y="1355"/>
                </a:cxn>
                <a:cxn ang="0">
                  <a:pos x="2499" y="1359"/>
                </a:cxn>
                <a:cxn ang="0">
                  <a:pos x="2602" y="1365"/>
                </a:cxn>
                <a:cxn ang="0">
                  <a:pos x="2664" y="1370"/>
                </a:cxn>
                <a:cxn ang="0">
                  <a:pos x="2686" y="1372"/>
                </a:cxn>
                <a:cxn ang="0">
                  <a:pos x="2706" y="1374"/>
                </a:cxn>
                <a:cxn ang="0">
                  <a:pos x="2617" y="1230"/>
                </a:cxn>
                <a:cxn ang="0">
                  <a:pos x="2498" y="1237"/>
                </a:cxn>
                <a:cxn ang="0">
                  <a:pos x="2376" y="1241"/>
                </a:cxn>
                <a:cxn ang="0">
                  <a:pos x="2254" y="1238"/>
                </a:cxn>
                <a:cxn ang="0">
                  <a:pos x="2132" y="1230"/>
                </a:cxn>
                <a:cxn ang="0">
                  <a:pos x="2013" y="1215"/>
                </a:cxn>
                <a:cxn ang="0">
                  <a:pos x="1897" y="1190"/>
                </a:cxn>
                <a:cxn ang="0">
                  <a:pos x="1783" y="1155"/>
                </a:cxn>
              </a:cxnLst>
              <a:rect l="0" t="0" r="r" b="b"/>
              <a:pathLst>
                <a:path w="2706" h="2598">
                  <a:moveTo>
                    <a:pt x="1756" y="1144"/>
                  </a:moveTo>
                  <a:lnTo>
                    <a:pt x="1701" y="1098"/>
                  </a:lnTo>
                  <a:lnTo>
                    <a:pt x="1652" y="1043"/>
                  </a:lnTo>
                  <a:lnTo>
                    <a:pt x="1611" y="983"/>
                  </a:lnTo>
                  <a:lnTo>
                    <a:pt x="1578" y="917"/>
                  </a:lnTo>
                  <a:lnTo>
                    <a:pt x="1551" y="847"/>
                  </a:lnTo>
                  <a:lnTo>
                    <a:pt x="1529" y="774"/>
                  </a:lnTo>
                  <a:lnTo>
                    <a:pt x="1511" y="698"/>
                  </a:lnTo>
                  <a:lnTo>
                    <a:pt x="1499" y="618"/>
                  </a:lnTo>
                  <a:lnTo>
                    <a:pt x="1491" y="538"/>
                  </a:lnTo>
                  <a:lnTo>
                    <a:pt x="1487" y="457"/>
                  </a:lnTo>
                  <a:lnTo>
                    <a:pt x="1484" y="375"/>
                  </a:lnTo>
                  <a:lnTo>
                    <a:pt x="1484" y="296"/>
                  </a:lnTo>
                  <a:lnTo>
                    <a:pt x="1487" y="217"/>
                  </a:lnTo>
                  <a:lnTo>
                    <a:pt x="1490" y="142"/>
                  </a:lnTo>
                  <a:lnTo>
                    <a:pt x="1492" y="69"/>
                  </a:lnTo>
                  <a:lnTo>
                    <a:pt x="1496" y="0"/>
                  </a:lnTo>
                  <a:lnTo>
                    <a:pt x="1249" y="0"/>
                  </a:lnTo>
                  <a:lnTo>
                    <a:pt x="1256" y="77"/>
                  </a:lnTo>
                  <a:lnTo>
                    <a:pt x="1258" y="166"/>
                  </a:lnTo>
                  <a:lnTo>
                    <a:pt x="1257" y="265"/>
                  </a:lnTo>
                  <a:lnTo>
                    <a:pt x="1254" y="366"/>
                  </a:lnTo>
                  <a:lnTo>
                    <a:pt x="1246" y="466"/>
                  </a:lnTo>
                  <a:lnTo>
                    <a:pt x="1235" y="560"/>
                  </a:lnTo>
                  <a:lnTo>
                    <a:pt x="1222" y="643"/>
                  </a:lnTo>
                  <a:lnTo>
                    <a:pt x="1206" y="711"/>
                  </a:lnTo>
                  <a:lnTo>
                    <a:pt x="1196" y="737"/>
                  </a:lnTo>
                  <a:lnTo>
                    <a:pt x="1185" y="763"/>
                  </a:lnTo>
                  <a:lnTo>
                    <a:pt x="1174" y="788"/>
                  </a:lnTo>
                  <a:lnTo>
                    <a:pt x="1162" y="816"/>
                  </a:lnTo>
                  <a:lnTo>
                    <a:pt x="1150" y="843"/>
                  </a:lnTo>
                  <a:lnTo>
                    <a:pt x="1135" y="872"/>
                  </a:lnTo>
                  <a:lnTo>
                    <a:pt x="1122" y="899"/>
                  </a:lnTo>
                  <a:lnTo>
                    <a:pt x="1105" y="925"/>
                  </a:lnTo>
                  <a:lnTo>
                    <a:pt x="1089" y="951"/>
                  </a:lnTo>
                  <a:lnTo>
                    <a:pt x="1072" y="977"/>
                  </a:lnTo>
                  <a:lnTo>
                    <a:pt x="1053" y="1002"/>
                  </a:lnTo>
                  <a:lnTo>
                    <a:pt x="1034" y="1024"/>
                  </a:lnTo>
                  <a:lnTo>
                    <a:pt x="1012" y="1046"/>
                  </a:lnTo>
                  <a:lnTo>
                    <a:pt x="990" y="1065"/>
                  </a:lnTo>
                  <a:lnTo>
                    <a:pt x="969" y="1083"/>
                  </a:lnTo>
                  <a:lnTo>
                    <a:pt x="944" y="1099"/>
                  </a:lnTo>
                  <a:lnTo>
                    <a:pt x="917" y="1115"/>
                  </a:lnTo>
                  <a:lnTo>
                    <a:pt x="890" y="1129"/>
                  </a:lnTo>
                  <a:lnTo>
                    <a:pt x="862" y="1143"/>
                  </a:lnTo>
                  <a:lnTo>
                    <a:pt x="835" y="1156"/>
                  </a:lnTo>
                  <a:lnTo>
                    <a:pt x="806" y="1169"/>
                  </a:lnTo>
                  <a:lnTo>
                    <a:pt x="778" y="1181"/>
                  </a:lnTo>
                  <a:lnTo>
                    <a:pt x="750" y="1191"/>
                  </a:lnTo>
                  <a:lnTo>
                    <a:pt x="721" y="1202"/>
                  </a:lnTo>
                  <a:lnTo>
                    <a:pt x="693" y="1212"/>
                  </a:lnTo>
                  <a:lnTo>
                    <a:pt x="664" y="1221"/>
                  </a:lnTo>
                  <a:lnTo>
                    <a:pt x="635" y="1230"/>
                  </a:lnTo>
                  <a:lnTo>
                    <a:pt x="606" y="1238"/>
                  </a:lnTo>
                  <a:lnTo>
                    <a:pt x="576" y="1246"/>
                  </a:lnTo>
                  <a:lnTo>
                    <a:pt x="547" y="1254"/>
                  </a:lnTo>
                  <a:lnTo>
                    <a:pt x="517" y="1260"/>
                  </a:lnTo>
                  <a:lnTo>
                    <a:pt x="487" y="1267"/>
                  </a:lnTo>
                  <a:lnTo>
                    <a:pt x="457" y="1272"/>
                  </a:lnTo>
                  <a:lnTo>
                    <a:pt x="428" y="1277"/>
                  </a:lnTo>
                  <a:lnTo>
                    <a:pt x="398" y="1282"/>
                  </a:lnTo>
                  <a:lnTo>
                    <a:pt x="367" y="1286"/>
                  </a:lnTo>
                  <a:lnTo>
                    <a:pt x="337" y="1290"/>
                  </a:lnTo>
                  <a:lnTo>
                    <a:pt x="307" y="1294"/>
                  </a:lnTo>
                  <a:lnTo>
                    <a:pt x="276" y="1296"/>
                  </a:lnTo>
                  <a:lnTo>
                    <a:pt x="246" y="1299"/>
                  </a:lnTo>
                  <a:lnTo>
                    <a:pt x="215" y="1302"/>
                  </a:lnTo>
                  <a:lnTo>
                    <a:pt x="184" y="1304"/>
                  </a:lnTo>
                  <a:lnTo>
                    <a:pt x="154" y="1305"/>
                  </a:lnTo>
                  <a:lnTo>
                    <a:pt x="123" y="1307"/>
                  </a:lnTo>
                  <a:lnTo>
                    <a:pt x="92" y="1308"/>
                  </a:lnTo>
                  <a:lnTo>
                    <a:pt x="62" y="1309"/>
                  </a:lnTo>
                  <a:lnTo>
                    <a:pt x="31" y="1311"/>
                  </a:lnTo>
                  <a:lnTo>
                    <a:pt x="0" y="1311"/>
                  </a:lnTo>
                  <a:lnTo>
                    <a:pt x="0" y="1400"/>
                  </a:lnTo>
                  <a:lnTo>
                    <a:pt x="61" y="1396"/>
                  </a:lnTo>
                  <a:lnTo>
                    <a:pt x="124" y="1393"/>
                  </a:lnTo>
                  <a:lnTo>
                    <a:pt x="188" y="1389"/>
                  </a:lnTo>
                  <a:lnTo>
                    <a:pt x="252" y="1386"/>
                  </a:lnTo>
                  <a:lnTo>
                    <a:pt x="315" y="1383"/>
                  </a:lnTo>
                  <a:lnTo>
                    <a:pt x="377" y="1382"/>
                  </a:lnTo>
                  <a:lnTo>
                    <a:pt x="438" y="1381"/>
                  </a:lnTo>
                  <a:lnTo>
                    <a:pt x="498" y="1380"/>
                  </a:lnTo>
                  <a:lnTo>
                    <a:pt x="555" y="1381"/>
                  </a:lnTo>
                  <a:lnTo>
                    <a:pt x="609" y="1382"/>
                  </a:lnTo>
                  <a:lnTo>
                    <a:pt x="659" y="1383"/>
                  </a:lnTo>
                  <a:lnTo>
                    <a:pt x="706" y="1387"/>
                  </a:lnTo>
                  <a:lnTo>
                    <a:pt x="748" y="1391"/>
                  </a:lnTo>
                  <a:lnTo>
                    <a:pt x="785" y="1396"/>
                  </a:lnTo>
                  <a:lnTo>
                    <a:pt x="816" y="1403"/>
                  </a:lnTo>
                  <a:lnTo>
                    <a:pt x="842" y="1411"/>
                  </a:lnTo>
                  <a:lnTo>
                    <a:pt x="856" y="1417"/>
                  </a:lnTo>
                  <a:lnTo>
                    <a:pt x="871" y="1425"/>
                  </a:lnTo>
                  <a:lnTo>
                    <a:pt x="889" y="1433"/>
                  </a:lnTo>
                  <a:lnTo>
                    <a:pt x="907" y="1442"/>
                  </a:lnTo>
                  <a:lnTo>
                    <a:pt x="925" y="1452"/>
                  </a:lnTo>
                  <a:lnTo>
                    <a:pt x="944" y="1463"/>
                  </a:lnTo>
                  <a:lnTo>
                    <a:pt x="965" y="1473"/>
                  </a:lnTo>
                  <a:lnTo>
                    <a:pt x="984" y="1485"/>
                  </a:lnTo>
                  <a:lnTo>
                    <a:pt x="1003" y="1496"/>
                  </a:lnTo>
                  <a:lnTo>
                    <a:pt x="1020" y="1508"/>
                  </a:lnTo>
                  <a:lnTo>
                    <a:pt x="1038" y="1521"/>
                  </a:lnTo>
                  <a:lnTo>
                    <a:pt x="1055" y="1533"/>
                  </a:lnTo>
                  <a:lnTo>
                    <a:pt x="1070" y="1546"/>
                  </a:lnTo>
                  <a:lnTo>
                    <a:pt x="1084" y="1559"/>
                  </a:lnTo>
                  <a:lnTo>
                    <a:pt x="1096" y="1570"/>
                  </a:lnTo>
                  <a:lnTo>
                    <a:pt x="1107" y="1582"/>
                  </a:lnTo>
                  <a:lnTo>
                    <a:pt x="1157" y="1673"/>
                  </a:lnTo>
                  <a:lnTo>
                    <a:pt x="1195" y="1782"/>
                  </a:lnTo>
                  <a:lnTo>
                    <a:pt x="1224" y="1904"/>
                  </a:lnTo>
                  <a:lnTo>
                    <a:pt x="1245" y="2037"/>
                  </a:lnTo>
                  <a:lnTo>
                    <a:pt x="1258" y="2176"/>
                  </a:lnTo>
                  <a:lnTo>
                    <a:pt x="1266" y="2317"/>
                  </a:lnTo>
                  <a:lnTo>
                    <a:pt x="1270" y="2460"/>
                  </a:lnTo>
                  <a:lnTo>
                    <a:pt x="1272" y="2598"/>
                  </a:lnTo>
                  <a:lnTo>
                    <a:pt x="1519" y="2598"/>
                  </a:lnTo>
                  <a:lnTo>
                    <a:pt x="1511" y="2417"/>
                  </a:lnTo>
                  <a:lnTo>
                    <a:pt x="1505" y="2230"/>
                  </a:lnTo>
                  <a:lnTo>
                    <a:pt x="1500" y="2054"/>
                  </a:lnTo>
                  <a:lnTo>
                    <a:pt x="1500" y="1906"/>
                  </a:lnTo>
                  <a:lnTo>
                    <a:pt x="1506" y="1845"/>
                  </a:lnTo>
                  <a:lnTo>
                    <a:pt x="1517" y="1784"/>
                  </a:lnTo>
                  <a:lnTo>
                    <a:pt x="1532" y="1724"/>
                  </a:lnTo>
                  <a:lnTo>
                    <a:pt x="1553" y="1667"/>
                  </a:lnTo>
                  <a:lnTo>
                    <a:pt x="1580" y="1612"/>
                  </a:lnTo>
                  <a:lnTo>
                    <a:pt x="1614" y="1560"/>
                  </a:lnTo>
                  <a:lnTo>
                    <a:pt x="1656" y="1512"/>
                  </a:lnTo>
                  <a:lnTo>
                    <a:pt x="1703" y="1468"/>
                  </a:lnTo>
                  <a:lnTo>
                    <a:pt x="1722" y="1454"/>
                  </a:lnTo>
                  <a:lnTo>
                    <a:pt x="1744" y="1441"/>
                  </a:lnTo>
                  <a:lnTo>
                    <a:pt x="1768" y="1429"/>
                  </a:lnTo>
                  <a:lnTo>
                    <a:pt x="1794" y="1419"/>
                  </a:lnTo>
                  <a:lnTo>
                    <a:pt x="1822" y="1408"/>
                  </a:lnTo>
                  <a:lnTo>
                    <a:pt x="1854" y="1400"/>
                  </a:lnTo>
                  <a:lnTo>
                    <a:pt x="1885" y="1393"/>
                  </a:lnTo>
                  <a:lnTo>
                    <a:pt x="1919" y="1385"/>
                  </a:lnTo>
                  <a:lnTo>
                    <a:pt x="1954" y="1380"/>
                  </a:lnTo>
                  <a:lnTo>
                    <a:pt x="1989" y="1374"/>
                  </a:lnTo>
                  <a:lnTo>
                    <a:pt x="2025" y="1369"/>
                  </a:lnTo>
                  <a:lnTo>
                    <a:pt x="2063" y="1365"/>
                  </a:lnTo>
                  <a:lnTo>
                    <a:pt x="2101" y="1363"/>
                  </a:lnTo>
                  <a:lnTo>
                    <a:pt x="2140" y="1360"/>
                  </a:lnTo>
                  <a:lnTo>
                    <a:pt x="2178" y="1357"/>
                  </a:lnTo>
                  <a:lnTo>
                    <a:pt x="2216" y="1356"/>
                  </a:lnTo>
                  <a:lnTo>
                    <a:pt x="2255" y="1355"/>
                  </a:lnTo>
                  <a:lnTo>
                    <a:pt x="2292" y="1355"/>
                  </a:lnTo>
                  <a:lnTo>
                    <a:pt x="2330" y="1355"/>
                  </a:lnTo>
                  <a:lnTo>
                    <a:pt x="2366" y="1355"/>
                  </a:lnTo>
                  <a:lnTo>
                    <a:pt x="2402" y="1356"/>
                  </a:lnTo>
                  <a:lnTo>
                    <a:pt x="2435" y="1356"/>
                  </a:lnTo>
                  <a:lnTo>
                    <a:pt x="2468" y="1357"/>
                  </a:lnTo>
                  <a:lnTo>
                    <a:pt x="2499" y="1359"/>
                  </a:lnTo>
                  <a:lnTo>
                    <a:pt x="2527" y="1360"/>
                  </a:lnTo>
                  <a:lnTo>
                    <a:pt x="2554" y="1361"/>
                  </a:lnTo>
                  <a:lnTo>
                    <a:pt x="2580" y="1364"/>
                  </a:lnTo>
                  <a:lnTo>
                    <a:pt x="2602" y="1365"/>
                  </a:lnTo>
                  <a:lnTo>
                    <a:pt x="2622" y="1367"/>
                  </a:lnTo>
                  <a:lnTo>
                    <a:pt x="2640" y="1368"/>
                  </a:lnTo>
                  <a:lnTo>
                    <a:pt x="2653" y="1369"/>
                  </a:lnTo>
                  <a:lnTo>
                    <a:pt x="2664" y="1370"/>
                  </a:lnTo>
                  <a:lnTo>
                    <a:pt x="2669" y="1370"/>
                  </a:lnTo>
                  <a:lnTo>
                    <a:pt x="2675" y="1372"/>
                  </a:lnTo>
                  <a:lnTo>
                    <a:pt x="2680" y="1372"/>
                  </a:lnTo>
                  <a:lnTo>
                    <a:pt x="2686" y="1372"/>
                  </a:lnTo>
                  <a:lnTo>
                    <a:pt x="2690" y="1373"/>
                  </a:lnTo>
                  <a:lnTo>
                    <a:pt x="2695" y="1373"/>
                  </a:lnTo>
                  <a:lnTo>
                    <a:pt x="2701" y="1374"/>
                  </a:lnTo>
                  <a:lnTo>
                    <a:pt x="2706" y="1374"/>
                  </a:lnTo>
                  <a:lnTo>
                    <a:pt x="2706" y="1224"/>
                  </a:lnTo>
                  <a:lnTo>
                    <a:pt x="2676" y="1226"/>
                  </a:lnTo>
                  <a:lnTo>
                    <a:pt x="2646" y="1229"/>
                  </a:lnTo>
                  <a:lnTo>
                    <a:pt x="2617" y="1230"/>
                  </a:lnTo>
                  <a:lnTo>
                    <a:pt x="2587" y="1233"/>
                  </a:lnTo>
                  <a:lnTo>
                    <a:pt x="2557" y="1234"/>
                  </a:lnTo>
                  <a:lnTo>
                    <a:pt x="2527" y="1235"/>
                  </a:lnTo>
                  <a:lnTo>
                    <a:pt x="2498" y="1237"/>
                  </a:lnTo>
                  <a:lnTo>
                    <a:pt x="2467" y="1238"/>
                  </a:lnTo>
                  <a:lnTo>
                    <a:pt x="2437" y="1239"/>
                  </a:lnTo>
                  <a:lnTo>
                    <a:pt x="2406" y="1239"/>
                  </a:lnTo>
                  <a:lnTo>
                    <a:pt x="2376" y="1241"/>
                  </a:lnTo>
                  <a:lnTo>
                    <a:pt x="2345" y="1241"/>
                  </a:lnTo>
                  <a:lnTo>
                    <a:pt x="2315" y="1239"/>
                  </a:lnTo>
                  <a:lnTo>
                    <a:pt x="2284" y="1239"/>
                  </a:lnTo>
                  <a:lnTo>
                    <a:pt x="2254" y="1238"/>
                  </a:lnTo>
                  <a:lnTo>
                    <a:pt x="2223" y="1237"/>
                  </a:lnTo>
                  <a:lnTo>
                    <a:pt x="2193" y="1235"/>
                  </a:lnTo>
                  <a:lnTo>
                    <a:pt x="2163" y="1233"/>
                  </a:lnTo>
                  <a:lnTo>
                    <a:pt x="2132" y="1230"/>
                  </a:lnTo>
                  <a:lnTo>
                    <a:pt x="2103" y="1226"/>
                  </a:lnTo>
                  <a:lnTo>
                    <a:pt x="2073" y="1222"/>
                  </a:lnTo>
                  <a:lnTo>
                    <a:pt x="2043" y="1218"/>
                  </a:lnTo>
                  <a:lnTo>
                    <a:pt x="2013" y="1215"/>
                  </a:lnTo>
                  <a:lnTo>
                    <a:pt x="1983" y="1208"/>
                  </a:lnTo>
                  <a:lnTo>
                    <a:pt x="1955" y="1203"/>
                  </a:lnTo>
                  <a:lnTo>
                    <a:pt x="1925" y="1196"/>
                  </a:lnTo>
                  <a:lnTo>
                    <a:pt x="1897" y="1190"/>
                  </a:lnTo>
                  <a:lnTo>
                    <a:pt x="1868" y="1182"/>
                  </a:lnTo>
                  <a:lnTo>
                    <a:pt x="1840" y="1173"/>
                  </a:lnTo>
                  <a:lnTo>
                    <a:pt x="1812" y="1164"/>
                  </a:lnTo>
                  <a:lnTo>
                    <a:pt x="1783" y="1155"/>
                  </a:lnTo>
                  <a:lnTo>
                    <a:pt x="1756" y="1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62" name="Freeform 22"/>
            <p:cNvSpPr>
              <a:spLocks/>
            </p:cNvSpPr>
            <p:nvPr/>
          </p:nvSpPr>
          <p:spPr bwMode="auto">
            <a:xfrm>
              <a:off x="631" y="2957"/>
              <a:ext cx="104" cy="53"/>
            </a:xfrm>
            <a:custGeom>
              <a:avLst/>
              <a:gdLst/>
              <a:ahLst/>
              <a:cxnLst>
                <a:cxn ang="0">
                  <a:pos x="127" y="107"/>
                </a:cxn>
                <a:cxn ang="0">
                  <a:pos x="137" y="107"/>
                </a:cxn>
                <a:cxn ang="0">
                  <a:pos x="149" y="107"/>
                </a:cxn>
                <a:cxn ang="0">
                  <a:pos x="162" y="106"/>
                </a:cxn>
                <a:cxn ang="0">
                  <a:pos x="176" y="103"/>
                </a:cxn>
                <a:cxn ang="0">
                  <a:pos x="190" y="102"/>
                </a:cxn>
                <a:cxn ang="0">
                  <a:pos x="199" y="99"/>
                </a:cxn>
                <a:cxn ang="0">
                  <a:pos x="206" y="98"/>
                </a:cxn>
                <a:cxn ang="0">
                  <a:pos x="208" y="97"/>
                </a:cxn>
                <a:cxn ang="0">
                  <a:pos x="207" y="94"/>
                </a:cxn>
                <a:cxn ang="0">
                  <a:pos x="200" y="85"/>
                </a:cxn>
                <a:cxn ang="0">
                  <a:pos x="192" y="73"/>
                </a:cxn>
                <a:cxn ang="0">
                  <a:pos x="183" y="59"/>
                </a:cxn>
                <a:cxn ang="0">
                  <a:pos x="172" y="45"/>
                </a:cxn>
                <a:cxn ang="0">
                  <a:pos x="161" y="30"/>
                </a:cxn>
                <a:cxn ang="0">
                  <a:pos x="150" y="19"/>
                </a:cxn>
                <a:cxn ang="0">
                  <a:pos x="142" y="9"/>
                </a:cxn>
                <a:cxn ang="0">
                  <a:pos x="129" y="3"/>
                </a:cxn>
                <a:cxn ang="0">
                  <a:pos x="112" y="0"/>
                </a:cxn>
                <a:cxn ang="0">
                  <a:pos x="96" y="0"/>
                </a:cxn>
                <a:cxn ang="0">
                  <a:pos x="79" y="3"/>
                </a:cxn>
                <a:cxn ang="0">
                  <a:pos x="64" y="7"/>
                </a:cxn>
                <a:cxn ang="0">
                  <a:pos x="52" y="11"/>
                </a:cxn>
                <a:cxn ang="0">
                  <a:pos x="42" y="13"/>
                </a:cxn>
                <a:cxn ang="0">
                  <a:pos x="39" y="15"/>
                </a:cxn>
                <a:cxn ang="0">
                  <a:pos x="31" y="16"/>
                </a:cxn>
                <a:cxn ang="0">
                  <a:pos x="18" y="21"/>
                </a:cxn>
                <a:cxn ang="0">
                  <a:pos x="6" y="25"/>
                </a:cxn>
                <a:cxn ang="0">
                  <a:pos x="0" y="28"/>
                </a:cxn>
                <a:cxn ang="0">
                  <a:pos x="1" y="33"/>
                </a:cxn>
                <a:cxn ang="0">
                  <a:pos x="7" y="41"/>
                </a:cxn>
                <a:cxn ang="0">
                  <a:pos x="15" y="50"/>
                </a:cxn>
                <a:cxn ang="0">
                  <a:pos x="27" y="60"/>
                </a:cxn>
                <a:cxn ang="0">
                  <a:pos x="39" y="71"/>
                </a:cxn>
                <a:cxn ang="0">
                  <a:pos x="52" y="81"/>
                </a:cxn>
                <a:cxn ang="0">
                  <a:pos x="64" y="89"/>
                </a:cxn>
                <a:cxn ang="0">
                  <a:pos x="73" y="94"/>
                </a:cxn>
                <a:cxn ang="0">
                  <a:pos x="80" y="97"/>
                </a:cxn>
                <a:cxn ang="0">
                  <a:pos x="87" y="99"/>
                </a:cxn>
                <a:cxn ang="0">
                  <a:pos x="93" y="102"/>
                </a:cxn>
                <a:cxn ang="0">
                  <a:pos x="100" y="103"/>
                </a:cxn>
                <a:cxn ang="0">
                  <a:pos x="106" y="104"/>
                </a:cxn>
                <a:cxn ang="0">
                  <a:pos x="112" y="106"/>
                </a:cxn>
                <a:cxn ang="0">
                  <a:pos x="119" y="106"/>
                </a:cxn>
                <a:cxn ang="0">
                  <a:pos x="127" y="107"/>
                </a:cxn>
              </a:cxnLst>
              <a:rect l="0" t="0" r="r" b="b"/>
              <a:pathLst>
                <a:path w="208" h="107">
                  <a:moveTo>
                    <a:pt x="127" y="107"/>
                  </a:moveTo>
                  <a:lnTo>
                    <a:pt x="137" y="107"/>
                  </a:lnTo>
                  <a:lnTo>
                    <a:pt x="149" y="107"/>
                  </a:lnTo>
                  <a:lnTo>
                    <a:pt x="162" y="106"/>
                  </a:lnTo>
                  <a:lnTo>
                    <a:pt x="176" y="103"/>
                  </a:lnTo>
                  <a:lnTo>
                    <a:pt x="190" y="102"/>
                  </a:lnTo>
                  <a:lnTo>
                    <a:pt x="199" y="99"/>
                  </a:lnTo>
                  <a:lnTo>
                    <a:pt x="206" y="98"/>
                  </a:lnTo>
                  <a:lnTo>
                    <a:pt x="208" y="97"/>
                  </a:lnTo>
                  <a:lnTo>
                    <a:pt x="207" y="94"/>
                  </a:lnTo>
                  <a:lnTo>
                    <a:pt x="200" y="85"/>
                  </a:lnTo>
                  <a:lnTo>
                    <a:pt x="192" y="73"/>
                  </a:lnTo>
                  <a:lnTo>
                    <a:pt x="183" y="59"/>
                  </a:lnTo>
                  <a:lnTo>
                    <a:pt x="172" y="45"/>
                  </a:lnTo>
                  <a:lnTo>
                    <a:pt x="161" y="30"/>
                  </a:lnTo>
                  <a:lnTo>
                    <a:pt x="150" y="19"/>
                  </a:lnTo>
                  <a:lnTo>
                    <a:pt x="142" y="9"/>
                  </a:lnTo>
                  <a:lnTo>
                    <a:pt x="129" y="3"/>
                  </a:lnTo>
                  <a:lnTo>
                    <a:pt x="112" y="0"/>
                  </a:lnTo>
                  <a:lnTo>
                    <a:pt x="96" y="0"/>
                  </a:lnTo>
                  <a:lnTo>
                    <a:pt x="79" y="3"/>
                  </a:lnTo>
                  <a:lnTo>
                    <a:pt x="64" y="7"/>
                  </a:lnTo>
                  <a:lnTo>
                    <a:pt x="52" y="11"/>
                  </a:lnTo>
                  <a:lnTo>
                    <a:pt x="42" y="13"/>
                  </a:lnTo>
                  <a:lnTo>
                    <a:pt x="39" y="15"/>
                  </a:lnTo>
                  <a:lnTo>
                    <a:pt x="31" y="16"/>
                  </a:lnTo>
                  <a:lnTo>
                    <a:pt x="18" y="21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7" y="41"/>
                  </a:lnTo>
                  <a:lnTo>
                    <a:pt x="15" y="50"/>
                  </a:lnTo>
                  <a:lnTo>
                    <a:pt x="27" y="60"/>
                  </a:lnTo>
                  <a:lnTo>
                    <a:pt x="39" y="71"/>
                  </a:lnTo>
                  <a:lnTo>
                    <a:pt x="52" y="81"/>
                  </a:lnTo>
                  <a:lnTo>
                    <a:pt x="64" y="89"/>
                  </a:lnTo>
                  <a:lnTo>
                    <a:pt x="73" y="94"/>
                  </a:lnTo>
                  <a:lnTo>
                    <a:pt x="80" y="97"/>
                  </a:lnTo>
                  <a:lnTo>
                    <a:pt x="87" y="99"/>
                  </a:lnTo>
                  <a:lnTo>
                    <a:pt x="93" y="102"/>
                  </a:lnTo>
                  <a:lnTo>
                    <a:pt x="100" y="103"/>
                  </a:lnTo>
                  <a:lnTo>
                    <a:pt x="106" y="104"/>
                  </a:lnTo>
                  <a:lnTo>
                    <a:pt x="112" y="106"/>
                  </a:lnTo>
                  <a:lnTo>
                    <a:pt x="119" y="106"/>
                  </a:lnTo>
                  <a:lnTo>
                    <a:pt x="127" y="107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63" name="Freeform 23"/>
            <p:cNvSpPr>
              <a:spLocks/>
            </p:cNvSpPr>
            <p:nvPr/>
          </p:nvSpPr>
          <p:spPr bwMode="auto">
            <a:xfrm>
              <a:off x="644" y="2964"/>
              <a:ext cx="80" cy="39"/>
            </a:xfrm>
            <a:custGeom>
              <a:avLst/>
              <a:gdLst/>
              <a:ahLst/>
              <a:cxnLst>
                <a:cxn ang="0">
                  <a:pos x="160" y="71"/>
                </a:cxn>
                <a:cxn ang="0">
                  <a:pos x="160" y="70"/>
                </a:cxn>
                <a:cxn ang="0">
                  <a:pos x="152" y="59"/>
                </a:cxn>
                <a:cxn ang="0">
                  <a:pos x="144" y="49"/>
                </a:cxn>
                <a:cxn ang="0">
                  <a:pos x="137" y="39"/>
                </a:cxn>
                <a:cxn ang="0">
                  <a:pos x="129" y="28"/>
                </a:cxn>
                <a:cxn ang="0">
                  <a:pos x="119" y="19"/>
                </a:cxn>
                <a:cxn ang="0">
                  <a:pos x="108" y="11"/>
                </a:cxn>
                <a:cxn ang="0">
                  <a:pos x="98" y="5"/>
                </a:cxn>
                <a:cxn ang="0">
                  <a:pos x="84" y="1"/>
                </a:cxn>
                <a:cxn ang="0">
                  <a:pos x="75" y="0"/>
                </a:cxn>
                <a:cxn ang="0">
                  <a:pos x="64" y="0"/>
                </a:cxn>
                <a:cxn ang="0">
                  <a:pos x="53" y="1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19" y="9"/>
                </a:cxn>
                <a:cxn ang="0">
                  <a:pos x="8" y="13"/>
                </a:cxn>
                <a:cxn ang="0">
                  <a:pos x="0" y="15"/>
                </a:cxn>
                <a:cxn ang="0">
                  <a:pos x="2" y="19"/>
                </a:cxn>
                <a:cxn ang="0">
                  <a:pos x="7" y="24"/>
                </a:cxn>
                <a:cxn ang="0">
                  <a:pos x="12" y="31"/>
                </a:cxn>
                <a:cxn ang="0">
                  <a:pos x="20" y="39"/>
                </a:cxn>
                <a:cxn ang="0">
                  <a:pos x="30" y="46"/>
                </a:cxn>
                <a:cxn ang="0">
                  <a:pos x="38" y="53"/>
                </a:cxn>
                <a:cxn ang="0">
                  <a:pos x="48" y="59"/>
                </a:cxn>
                <a:cxn ang="0">
                  <a:pos x="56" y="63"/>
                </a:cxn>
                <a:cxn ang="0">
                  <a:pos x="68" y="69"/>
                </a:cxn>
                <a:cxn ang="0">
                  <a:pos x="81" y="72"/>
                </a:cxn>
                <a:cxn ang="0">
                  <a:pos x="94" y="75"/>
                </a:cxn>
                <a:cxn ang="0">
                  <a:pos x="107" y="76"/>
                </a:cxn>
                <a:cxn ang="0">
                  <a:pos x="121" y="78"/>
                </a:cxn>
                <a:cxn ang="0">
                  <a:pos x="134" y="76"/>
                </a:cxn>
                <a:cxn ang="0">
                  <a:pos x="146" y="75"/>
                </a:cxn>
                <a:cxn ang="0">
                  <a:pos x="160" y="71"/>
                </a:cxn>
              </a:cxnLst>
              <a:rect l="0" t="0" r="r" b="b"/>
              <a:pathLst>
                <a:path w="160" h="78">
                  <a:moveTo>
                    <a:pt x="160" y="71"/>
                  </a:moveTo>
                  <a:lnTo>
                    <a:pt x="160" y="70"/>
                  </a:lnTo>
                  <a:lnTo>
                    <a:pt x="152" y="59"/>
                  </a:lnTo>
                  <a:lnTo>
                    <a:pt x="144" y="49"/>
                  </a:lnTo>
                  <a:lnTo>
                    <a:pt x="137" y="39"/>
                  </a:lnTo>
                  <a:lnTo>
                    <a:pt x="129" y="28"/>
                  </a:lnTo>
                  <a:lnTo>
                    <a:pt x="119" y="19"/>
                  </a:lnTo>
                  <a:lnTo>
                    <a:pt x="108" y="11"/>
                  </a:lnTo>
                  <a:lnTo>
                    <a:pt x="98" y="5"/>
                  </a:lnTo>
                  <a:lnTo>
                    <a:pt x="84" y="1"/>
                  </a:lnTo>
                  <a:lnTo>
                    <a:pt x="75" y="0"/>
                  </a:lnTo>
                  <a:lnTo>
                    <a:pt x="64" y="0"/>
                  </a:lnTo>
                  <a:lnTo>
                    <a:pt x="53" y="1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19" y="9"/>
                  </a:lnTo>
                  <a:lnTo>
                    <a:pt x="8" y="13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7" y="24"/>
                  </a:lnTo>
                  <a:lnTo>
                    <a:pt x="12" y="31"/>
                  </a:lnTo>
                  <a:lnTo>
                    <a:pt x="20" y="39"/>
                  </a:lnTo>
                  <a:lnTo>
                    <a:pt x="30" y="46"/>
                  </a:lnTo>
                  <a:lnTo>
                    <a:pt x="38" y="53"/>
                  </a:lnTo>
                  <a:lnTo>
                    <a:pt x="48" y="59"/>
                  </a:lnTo>
                  <a:lnTo>
                    <a:pt x="56" y="63"/>
                  </a:lnTo>
                  <a:lnTo>
                    <a:pt x="68" y="69"/>
                  </a:lnTo>
                  <a:lnTo>
                    <a:pt x="81" y="72"/>
                  </a:lnTo>
                  <a:lnTo>
                    <a:pt x="94" y="75"/>
                  </a:lnTo>
                  <a:lnTo>
                    <a:pt x="107" y="76"/>
                  </a:lnTo>
                  <a:lnTo>
                    <a:pt x="121" y="78"/>
                  </a:lnTo>
                  <a:lnTo>
                    <a:pt x="134" y="76"/>
                  </a:lnTo>
                  <a:lnTo>
                    <a:pt x="146" y="75"/>
                  </a:lnTo>
                  <a:lnTo>
                    <a:pt x="160" y="71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64" name="Freeform 24"/>
            <p:cNvSpPr>
              <a:spLocks/>
            </p:cNvSpPr>
            <p:nvPr/>
          </p:nvSpPr>
          <p:spPr bwMode="auto">
            <a:xfrm>
              <a:off x="672" y="2972"/>
              <a:ext cx="20" cy="18"/>
            </a:xfrm>
            <a:custGeom>
              <a:avLst/>
              <a:gdLst/>
              <a:ahLst/>
              <a:cxnLst>
                <a:cxn ang="0">
                  <a:pos x="31" y="33"/>
                </a:cxn>
                <a:cxn ang="0">
                  <a:pos x="35" y="26"/>
                </a:cxn>
                <a:cxn ang="0">
                  <a:pos x="39" y="20"/>
                </a:cxn>
                <a:cxn ang="0">
                  <a:pos x="39" y="13"/>
                </a:cxn>
                <a:cxn ang="0">
                  <a:pos x="37" y="8"/>
                </a:cxn>
                <a:cxn ang="0">
                  <a:pos x="32" y="5"/>
                </a:cxn>
                <a:cxn ang="0">
                  <a:pos x="27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3" y="8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5" y="29"/>
                </a:cxn>
                <a:cxn ang="0">
                  <a:pos x="12" y="34"/>
                </a:cxn>
                <a:cxn ang="0">
                  <a:pos x="20" y="37"/>
                </a:cxn>
                <a:cxn ang="0">
                  <a:pos x="27" y="37"/>
                </a:cxn>
                <a:cxn ang="0">
                  <a:pos x="31" y="33"/>
                </a:cxn>
              </a:cxnLst>
              <a:rect l="0" t="0" r="r" b="b"/>
              <a:pathLst>
                <a:path w="39" h="37">
                  <a:moveTo>
                    <a:pt x="31" y="33"/>
                  </a:moveTo>
                  <a:lnTo>
                    <a:pt x="35" y="26"/>
                  </a:lnTo>
                  <a:lnTo>
                    <a:pt x="39" y="20"/>
                  </a:lnTo>
                  <a:lnTo>
                    <a:pt x="39" y="13"/>
                  </a:lnTo>
                  <a:lnTo>
                    <a:pt x="37" y="8"/>
                  </a:lnTo>
                  <a:lnTo>
                    <a:pt x="32" y="5"/>
                  </a:lnTo>
                  <a:lnTo>
                    <a:pt x="27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lnTo>
                    <a:pt x="3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2" y="34"/>
                  </a:lnTo>
                  <a:lnTo>
                    <a:pt x="20" y="37"/>
                  </a:lnTo>
                  <a:lnTo>
                    <a:pt x="27" y="37"/>
                  </a:lnTo>
                  <a:lnTo>
                    <a:pt x="3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65" name="Freeform 25"/>
            <p:cNvSpPr>
              <a:spLocks/>
            </p:cNvSpPr>
            <p:nvPr/>
          </p:nvSpPr>
          <p:spPr bwMode="auto">
            <a:xfrm>
              <a:off x="1243" y="3609"/>
              <a:ext cx="109" cy="53"/>
            </a:xfrm>
            <a:custGeom>
              <a:avLst/>
              <a:gdLst/>
              <a:ahLst/>
              <a:cxnLst>
                <a:cxn ang="0">
                  <a:pos x="65" y="91"/>
                </a:cxn>
                <a:cxn ang="0">
                  <a:pos x="57" y="87"/>
                </a:cxn>
                <a:cxn ang="0">
                  <a:pos x="46" y="81"/>
                </a:cxn>
                <a:cxn ang="0">
                  <a:pos x="35" y="74"/>
                </a:cxn>
                <a:cxn ang="0">
                  <a:pos x="24" y="66"/>
                </a:cxn>
                <a:cxn ang="0">
                  <a:pos x="13" y="58"/>
                </a:cxn>
                <a:cxn ang="0">
                  <a:pos x="7" y="52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3" y="44"/>
                </a:cxn>
                <a:cxn ang="0">
                  <a:pos x="12" y="39"/>
                </a:cxn>
                <a:cxn ang="0">
                  <a:pos x="24" y="32"/>
                </a:cxn>
                <a:cxn ang="0">
                  <a:pos x="40" y="24"/>
                </a:cxn>
                <a:cxn ang="0">
                  <a:pos x="57" y="15"/>
                </a:cxn>
                <a:cxn ang="0">
                  <a:pos x="73" y="9"/>
                </a:cxn>
                <a:cxn ang="0">
                  <a:pos x="88" y="2"/>
                </a:cxn>
                <a:cxn ang="0">
                  <a:pos x="100" y="0"/>
                </a:cxn>
                <a:cxn ang="0">
                  <a:pos x="115" y="0"/>
                </a:cxn>
                <a:cxn ang="0">
                  <a:pos x="131" y="5"/>
                </a:cxn>
                <a:cxn ang="0">
                  <a:pos x="146" y="13"/>
                </a:cxn>
                <a:cxn ang="0">
                  <a:pos x="160" y="23"/>
                </a:cxn>
                <a:cxn ang="0">
                  <a:pos x="172" y="33"/>
                </a:cxn>
                <a:cxn ang="0">
                  <a:pos x="180" y="42"/>
                </a:cxn>
                <a:cxn ang="0">
                  <a:pos x="187" y="49"/>
                </a:cxn>
                <a:cxn ang="0">
                  <a:pos x="189" y="52"/>
                </a:cxn>
                <a:cxn ang="0">
                  <a:pos x="195" y="55"/>
                </a:cxn>
                <a:cxn ang="0">
                  <a:pos x="203" y="66"/>
                </a:cxn>
                <a:cxn ang="0">
                  <a:pos x="212" y="76"/>
                </a:cxn>
                <a:cxn ang="0">
                  <a:pos x="216" y="80"/>
                </a:cxn>
                <a:cxn ang="0">
                  <a:pos x="214" y="84"/>
                </a:cxn>
                <a:cxn ang="0">
                  <a:pos x="206" y="88"/>
                </a:cxn>
                <a:cxn ang="0">
                  <a:pos x="192" y="92"/>
                </a:cxn>
                <a:cxn ang="0">
                  <a:pos x="177" y="96"/>
                </a:cxn>
                <a:cxn ang="0">
                  <a:pos x="161" y="100"/>
                </a:cxn>
                <a:cxn ang="0">
                  <a:pos x="145" y="102"/>
                </a:cxn>
                <a:cxn ang="0">
                  <a:pos x="130" y="105"/>
                </a:cxn>
                <a:cxn ang="0">
                  <a:pos x="119" y="105"/>
                </a:cxn>
                <a:cxn ang="0">
                  <a:pos x="111" y="103"/>
                </a:cxn>
                <a:cxn ang="0">
                  <a:pos x="104" y="102"/>
                </a:cxn>
                <a:cxn ang="0">
                  <a:pos x="97" y="101"/>
                </a:cxn>
                <a:cxn ang="0">
                  <a:pos x="92" y="100"/>
                </a:cxn>
                <a:cxn ang="0">
                  <a:pos x="85" y="98"/>
                </a:cxn>
                <a:cxn ang="0">
                  <a:pos x="80" y="96"/>
                </a:cxn>
                <a:cxn ang="0">
                  <a:pos x="73" y="93"/>
                </a:cxn>
                <a:cxn ang="0">
                  <a:pos x="65" y="91"/>
                </a:cxn>
              </a:cxnLst>
              <a:rect l="0" t="0" r="r" b="b"/>
              <a:pathLst>
                <a:path w="216" h="105">
                  <a:moveTo>
                    <a:pt x="65" y="91"/>
                  </a:moveTo>
                  <a:lnTo>
                    <a:pt x="57" y="87"/>
                  </a:lnTo>
                  <a:lnTo>
                    <a:pt x="46" y="81"/>
                  </a:lnTo>
                  <a:lnTo>
                    <a:pt x="35" y="74"/>
                  </a:lnTo>
                  <a:lnTo>
                    <a:pt x="24" y="66"/>
                  </a:lnTo>
                  <a:lnTo>
                    <a:pt x="13" y="58"/>
                  </a:lnTo>
                  <a:lnTo>
                    <a:pt x="7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3" y="44"/>
                  </a:lnTo>
                  <a:lnTo>
                    <a:pt x="12" y="39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57" y="15"/>
                  </a:lnTo>
                  <a:lnTo>
                    <a:pt x="73" y="9"/>
                  </a:lnTo>
                  <a:lnTo>
                    <a:pt x="88" y="2"/>
                  </a:lnTo>
                  <a:lnTo>
                    <a:pt x="100" y="0"/>
                  </a:lnTo>
                  <a:lnTo>
                    <a:pt x="115" y="0"/>
                  </a:lnTo>
                  <a:lnTo>
                    <a:pt x="131" y="5"/>
                  </a:lnTo>
                  <a:lnTo>
                    <a:pt x="146" y="13"/>
                  </a:lnTo>
                  <a:lnTo>
                    <a:pt x="160" y="23"/>
                  </a:lnTo>
                  <a:lnTo>
                    <a:pt x="172" y="33"/>
                  </a:lnTo>
                  <a:lnTo>
                    <a:pt x="180" y="42"/>
                  </a:lnTo>
                  <a:lnTo>
                    <a:pt x="187" y="49"/>
                  </a:lnTo>
                  <a:lnTo>
                    <a:pt x="189" y="52"/>
                  </a:lnTo>
                  <a:lnTo>
                    <a:pt x="195" y="55"/>
                  </a:lnTo>
                  <a:lnTo>
                    <a:pt x="203" y="66"/>
                  </a:lnTo>
                  <a:lnTo>
                    <a:pt x="212" y="76"/>
                  </a:lnTo>
                  <a:lnTo>
                    <a:pt x="216" y="80"/>
                  </a:lnTo>
                  <a:lnTo>
                    <a:pt x="214" y="84"/>
                  </a:lnTo>
                  <a:lnTo>
                    <a:pt x="206" y="88"/>
                  </a:lnTo>
                  <a:lnTo>
                    <a:pt x="192" y="92"/>
                  </a:lnTo>
                  <a:lnTo>
                    <a:pt x="177" y="96"/>
                  </a:lnTo>
                  <a:lnTo>
                    <a:pt x="161" y="100"/>
                  </a:lnTo>
                  <a:lnTo>
                    <a:pt x="145" y="102"/>
                  </a:lnTo>
                  <a:lnTo>
                    <a:pt x="130" y="105"/>
                  </a:lnTo>
                  <a:lnTo>
                    <a:pt x="119" y="105"/>
                  </a:lnTo>
                  <a:lnTo>
                    <a:pt x="111" y="103"/>
                  </a:lnTo>
                  <a:lnTo>
                    <a:pt x="104" y="102"/>
                  </a:lnTo>
                  <a:lnTo>
                    <a:pt x="97" y="101"/>
                  </a:lnTo>
                  <a:lnTo>
                    <a:pt x="92" y="100"/>
                  </a:lnTo>
                  <a:lnTo>
                    <a:pt x="85" y="98"/>
                  </a:lnTo>
                  <a:lnTo>
                    <a:pt x="80" y="96"/>
                  </a:lnTo>
                  <a:lnTo>
                    <a:pt x="73" y="93"/>
                  </a:lnTo>
                  <a:lnTo>
                    <a:pt x="65" y="91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66" name="Freeform 26"/>
            <p:cNvSpPr>
              <a:spLocks/>
            </p:cNvSpPr>
            <p:nvPr/>
          </p:nvSpPr>
          <p:spPr bwMode="auto">
            <a:xfrm>
              <a:off x="1255" y="3618"/>
              <a:ext cx="85" cy="3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9"/>
                </a:cxn>
                <a:cxn ang="0">
                  <a:pos x="13" y="24"/>
                </a:cxn>
                <a:cxn ang="0">
                  <a:pos x="24" y="17"/>
                </a:cxn>
                <a:cxn ang="0">
                  <a:pos x="36" y="12"/>
                </a:cxn>
                <a:cxn ang="0">
                  <a:pos x="50" y="7"/>
                </a:cxn>
                <a:cxn ang="0">
                  <a:pos x="62" y="3"/>
                </a:cxn>
                <a:cxn ang="0">
                  <a:pos x="76" y="0"/>
                </a:cxn>
                <a:cxn ang="0">
                  <a:pos x="89" y="0"/>
                </a:cxn>
                <a:cxn ang="0">
                  <a:pos x="103" y="3"/>
                </a:cxn>
                <a:cxn ang="0">
                  <a:pos x="111" y="6"/>
                </a:cxn>
                <a:cxn ang="0">
                  <a:pos x="120" y="11"/>
                </a:cxn>
                <a:cxn ang="0">
                  <a:pos x="130" y="17"/>
                </a:cxn>
                <a:cxn ang="0">
                  <a:pos x="138" y="25"/>
                </a:cxn>
                <a:cxn ang="0">
                  <a:pos x="147" y="33"/>
                </a:cxn>
                <a:cxn ang="0">
                  <a:pos x="156" y="41"/>
                </a:cxn>
                <a:cxn ang="0">
                  <a:pos x="162" y="49"/>
                </a:cxn>
                <a:cxn ang="0">
                  <a:pos x="169" y="55"/>
                </a:cxn>
                <a:cxn ang="0">
                  <a:pos x="165" y="56"/>
                </a:cxn>
                <a:cxn ang="0">
                  <a:pos x="158" y="59"/>
                </a:cxn>
                <a:cxn ang="0">
                  <a:pos x="149" y="63"/>
                </a:cxn>
                <a:cxn ang="0">
                  <a:pos x="139" y="65"/>
                </a:cxn>
                <a:cxn ang="0">
                  <a:pos x="127" y="68"/>
                </a:cxn>
                <a:cxn ang="0">
                  <a:pos x="116" y="69"/>
                </a:cxn>
                <a:cxn ang="0">
                  <a:pos x="105" y="71"/>
                </a:cxn>
                <a:cxn ang="0">
                  <a:pos x="96" y="71"/>
                </a:cxn>
                <a:cxn ang="0">
                  <a:pos x="82" y="69"/>
                </a:cxn>
                <a:cxn ang="0">
                  <a:pos x="69" y="67"/>
                </a:cxn>
                <a:cxn ang="0">
                  <a:pos x="57" y="64"/>
                </a:cxn>
                <a:cxn ang="0">
                  <a:pos x="45" y="59"/>
                </a:cxn>
                <a:cxn ang="0">
                  <a:pos x="32" y="54"/>
                </a:cxn>
                <a:cxn ang="0">
                  <a:pos x="20" y="47"/>
                </a:cxn>
                <a:cxn ang="0">
                  <a:pos x="9" y="38"/>
                </a:cxn>
                <a:cxn ang="0">
                  <a:pos x="0" y="29"/>
                </a:cxn>
              </a:cxnLst>
              <a:rect l="0" t="0" r="r" b="b"/>
              <a:pathLst>
                <a:path w="169" h="71">
                  <a:moveTo>
                    <a:pt x="0" y="29"/>
                  </a:moveTo>
                  <a:lnTo>
                    <a:pt x="1" y="29"/>
                  </a:lnTo>
                  <a:lnTo>
                    <a:pt x="13" y="24"/>
                  </a:lnTo>
                  <a:lnTo>
                    <a:pt x="24" y="17"/>
                  </a:lnTo>
                  <a:lnTo>
                    <a:pt x="36" y="12"/>
                  </a:lnTo>
                  <a:lnTo>
                    <a:pt x="50" y="7"/>
                  </a:lnTo>
                  <a:lnTo>
                    <a:pt x="62" y="3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3" y="3"/>
                  </a:lnTo>
                  <a:lnTo>
                    <a:pt x="111" y="6"/>
                  </a:lnTo>
                  <a:lnTo>
                    <a:pt x="120" y="11"/>
                  </a:lnTo>
                  <a:lnTo>
                    <a:pt x="130" y="17"/>
                  </a:lnTo>
                  <a:lnTo>
                    <a:pt x="138" y="25"/>
                  </a:lnTo>
                  <a:lnTo>
                    <a:pt x="147" y="33"/>
                  </a:lnTo>
                  <a:lnTo>
                    <a:pt x="156" y="41"/>
                  </a:lnTo>
                  <a:lnTo>
                    <a:pt x="162" y="49"/>
                  </a:lnTo>
                  <a:lnTo>
                    <a:pt x="169" y="55"/>
                  </a:lnTo>
                  <a:lnTo>
                    <a:pt x="165" y="56"/>
                  </a:lnTo>
                  <a:lnTo>
                    <a:pt x="158" y="59"/>
                  </a:lnTo>
                  <a:lnTo>
                    <a:pt x="149" y="63"/>
                  </a:lnTo>
                  <a:lnTo>
                    <a:pt x="139" y="65"/>
                  </a:lnTo>
                  <a:lnTo>
                    <a:pt x="127" y="68"/>
                  </a:lnTo>
                  <a:lnTo>
                    <a:pt x="116" y="69"/>
                  </a:lnTo>
                  <a:lnTo>
                    <a:pt x="105" y="71"/>
                  </a:lnTo>
                  <a:lnTo>
                    <a:pt x="96" y="71"/>
                  </a:lnTo>
                  <a:lnTo>
                    <a:pt x="82" y="69"/>
                  </a:lnTo>
                  <a:lnTo>
                    <a:pt x="69" y="67"/>
                  </a:lnTo>
                  <a:lnTo>
                    <a:pt x="57" y="64"/>
                  </a:lnTo>
                  <a:lnTo>
                    <a:pt x="45" y="59"/>
                  </a:lnTo>
                  <a:lnTo>
                    <a:pt x="32" y="54"/>
                  </a:lnTo>
                  <a:lnTo>
                    <a:pt x="20" y="47"/>
                  </a:lnTo>
                  <a:lnTo>
                    <a:pt x="9" y="3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67" name="Freeform 27"/>
            <p:cNvSpPr>
              <a:spLocks/>
            </p:cNvSpPr>
            <p:nvPr/>
          </p:nvSpPr>
          <p:spPr bwMode="auto">
            <a:xfrm>
              <a:off x="1292" y="3626"/>
              <a:ext cx="20" cy="1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19" y="2"/>
                </a:cxn>
                <a:cxn ang="0">
                  <a:pos x="26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4" y="7"/>
                </a:cxn>
                <a:cxn ang="0">
                  <a:pos x="37" y="9"/>
                </a:cxn>
                <a:cxn ang="0">
                  <a:pos x="40" y="11"/>
                </a:cxn>
                <a:cxn ang="0">
                  <a:pos x="38" y="17"/>
                </a:cxn>
                <a:cxn ang="0">
                  <a:pos x="37" y="25"/>
                </a:cxn>
                <a:cxn ang="0">
                  <a:pos x="31" y="32"/>
                </a:cxn>
                <a:cxn ang="0">
                  <a:pos x="25" y="34"/>
                </a:cxn>
                <a:cxn ang="0">
                  <a:pos x="17" y="34"/>
                </a:cxn>
                <a:cxn ang="0">
                  <a:pos x="8" y="33"/>
                </a:cxn>
                <a:cxn ang="0">
                  <a:pos x="3" y="30"/>
                </a:cxn>
                <a:cxn ang="0">
                  <a:pos x="0" y="24"/>
                </a:cxn>
              </a:cxnLst>
              <a:rect l="0" t="0" r="r" b="b"/>
              <a:pathLst>
                <a:path w="40" h="34">
                  <a:moveTo>
                    <a:pt x="0" y="24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6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38" y="17"/>
                  </a:lnTo>
                  <a:lnTo>
                    <a:pt x="37" y="25"/>
                  </a:lnTo>
                  <a:lnTo>
                    <a:pt x="31" y="32"/>
                  </a:lnTo>
                  <a:lnTo>
                    <a:pt x="25" y="34"/>
                  </a:lnTo>
                  <a:lnTo>
                    <a:pt x="17" y="34"/>
                  </a:lnTo>
                  <a:lnTo>
                    <a:pt x="8" y="33"/>
                  </a:lnTo>
                  <a:lnTo>
                    <a:pt x="3" y="3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68" name="Freeform 28"/>
            <p:cNvSpPr>
              <a:spLocks/>
            </p:cNvSpPr>
            <p:nvPr/>
          </p:nvSpPr>
          <p:spPr bwMode="auto">
            <a:xfrm>
              <a:off x="806" y="3592"/>
              <a:ext cx="306" cy="123"/>
            </a:xfrm>
            <a:custGeom>
              <a:avLst/>
              <a:gdLst/>
              <a:ahLst/>
              <a:cxnLst>
                <a:cxn ang="0">
                  <a:pos x="93" y="170"/>
                </a:cxn>
                <a:cxn ang="0">
                  <a:pos x="124" y="152"/>
                </a:cxn>
                <a:cxn ang="0">
                  <a:pos x="155" y="135"/>
                </a:cxn>
                <a:cxn ang="0">
                  <a:pos x="189" y="121"/>
                </a:cxn>
                <a:cxn ang="0">
                  <a:pos x="220" y="110"/>
                </a:cxn>
                <a:cxn ang="0">
                  <a:pos x="247" y="101"/>
                </a:cxn>
                <a:cxn ang="0">
                  <a:pos x="275" y="93"/>
                </a:cxn>
                <a:cxn ang="0">
                  <a:pos x="303" y="87"/>
                </a:cxn>
                <a:cxn ang="0">
                  <a:pos x="337" y="82"/>
                </a:cxn>
                <a:cxn ang="0">
                  <a:pos x="380" y="80"/>
                </a:cxn>
                <a:cxn ang="0">
                  <a:pos x="429" y="82"/>
                </a:cxn>
                <a:cxn ang="0">
                  <a:pos x="476" y="86"/>
                </a:cxn>
                <a:cxn ang="0">
                  <a:pos x="521" y="91"/>
                </a:cxn>
                <a:cxn ang="0">
                  <a:pos x="560" y="96"/>
                </a:cxn>
                <a:cxn ang="0">
                  <a:pos x="588" y="101"/>
                </a:cxn>
                <a:cxn ang="0">
                  <a:pos x="605" y="104"/>
                </a:cxn>
                <a:cxn ang="0">
                  <a:pos x="607" y="104"/>
                </a:cxn>
                <a:cxn ang="0">
                  <a:pos x="610" y="102"/>
                </a:cxn>
                <a:cxn ang="0">
                  <a:pos x="610" y="100"/>
                </a:cxn>
                <a:cxn ang="0">
                  <a:pos x="609" y="99"/>
                </a:cxn>
                <a:cxn ang="0">
                  <a:pos x="575" y="86"/>
                </a:cxn>
                <a:cxn ang="0">
                  <a:pos x="506" y="66"/>
                </a:cxn>
                <a:cxn ang="0">
                  <a:pos x="436" y="54"/>
                </a:cxn>
                <a:cxn ang="0">
                  <a:pos x="362" y="52"/>
                </a:cxn>
                <a:cxn ang="0">
                  <a:pos x="291" y="57"/>
                </a:cxn>
                <a:cxn ang="0">
                  <a:pos x="220" y="70"/>
                </a:cxn>
                <a:cxn ang="0">
                  <a:pos x="154" y="93"/>
                </a:cxn>
                <a:cxn ang="0">
                  <a:pos x="91" y="123"/>
                </a:cxn>
                <a:cxn ang="0">
                  <a:pos x="69" y="123"/>
                </a:cxn>
                <a:cxn ang="0">
                  <a:pos x="84" y="78"/>
                </a:cxn>
                <a:cxn ang="0">
                  <a:pos x="96" y="34"/>
                </a:cxn>
                <a:cxn ang="0">
                  <a:pos x="103" y="4"/>
                </a:cxn>
                <a:cxn ang="0">
                  <a:pos x="88" y="26"/>
                </a:cxn>
                <a:cxn ang="0">
                  <a:pos x="55" y="91"/>
                </a:cxn>
                <a:cxn ang="0">
                  <a:pos x="23" y="154"/>
                </a:cxn>
                <a:cxn ang="0">
                  <a:pos x="3" y="196"/>
                </a:cxn>
                <a:cxn ang="0">
                  <a:pos x="1" y="204"/>
                </a:cxn>
                <a:cxn ang="0">
                  <a:pos x="15" y="208"/>
                </a:cxn>
                <a:cxn ang="0">
                  <a:pos x="39" y="213"/>
                </a:cxn>
                <a:cxn ang="0">
                  <a:pos x="72" y="218"/>
                </a:cxn>
                <a:cxn ang="0">
                  <a:pos x="108" y="225"/>
                </a:cxn>
                <a:cxn ang="0">
                  <a:pos x="147" y="230"/>
                </a:cxn>
                <a:cxn ang="0">
                  <a:pos x="184" y="236"/>
                </a:cxn>
                <a:cxn ang="0">
                  <a:pos x="218" y="243"/>
                </a:cxn>
                <a:cxn ang="0">
                  <a:pos x="227" y="243"/>
                </a:cxn>
                <a:cxn ang="0">
                  <a:pos x="197" y="226"/>
                </a:cxn>
                <a:cxn ang="0">
                  <a:pos x="150" y="202"/>
                </a:cxn>
                <a:cxn ang="0">
                  <a:pos x="100" y="184"/>
                </a:cxn>
              </a:cxnLst>
              <a:rect l="0" t="0" r="r" b="b"/>
              <a:pathLst>
                <a:path w="610" h="245">
                  <a:moveTo>
                    <a:pt x="77" y="179"/>
                  </a:moveTo>
                  <a:lnTo>
                    <a:pt x="93" y="170"/>
                  </a:lnTo>
                  <a:lnTo>
                    <a:pt x="108" y="161"/>
                  </a:lnTo>
                  <a:lnTo>
                    <a:pt x="124" y="152"/>
                  </a:lnTo>
                  <a:lnTo>
                    <a:pt x="139" y="143"/>
                  </a:lnTo>
                  <a:lnTo>
                    <a:pt x="155" y="135"/>
                  </a:lnTo>
                  <a:lnTo>
                    <a:pt x="172" y="127"/>
                  </a:lnTo>
                  <a:lnTo>
                    <a:pt x="189" y="121"/>
                  </a:lnTo>
                  <a:lnTo>
                    <a:pt x="207" y="114"/>
                  </a:lnTo>
                  <a:lnTo>
                    <a:pt x="220" y="110"/>
                  </a:lnTo>
                  <a:lnTo>
                    <a:pt x="234" y="105"/>
                  </a:lnTo>
                  <a:lnTo>
                    <a:pt x="247" y="101"/>
                  </a:lnTo>
                  <a:lnTo>
                    <a:pt x="261" y="97"/>
                  </a:lnTo>
                  <a:lnTo>
                    <a:pt x="275" y="93"/>
                  </a:lnTo>
                  <a:lnTo>
                    <a:pt x="288" y="89"/>
                  </a:lnTo>
                  <a:lnTo>
                    <a:pt x="303" y="87"/>
                  </a:lnTo>
                  <a:lnTo>
                    <a:pt x="316" y="84"/>
                  </a:lnTo>
                  <a:lnTo>
                    <a:pt x="337" y="82"/>
                  </a:lnTo>
                  <a:lnTo>
                    <a:pt x="357" y="80"/>
                  </a:lnTo>
                  <a:lnTo>
                    <a:pt x="380" y="80"/>
                  </a:lnTo>
                  <a:lnTo>
                    <a:pt x="404" y="80"/>
                  </a:lnTo>
                  <a:lnTo>
                    <a:pt x="429" y="82"/>
                  </a:lnTo>
                  <a:lnTo>
                    <a:pt x="452" y="83"/>
                  </a:lnTo>
                  <a:lnTo>
                    <a:pt x="476" y="86"/>
                  </a:lnTo>
                  <a:lnTo>
                    <a:pt x="499" y="88"/>
                  </a:lnTo>
                  <a:lnTo>
                    <a:pt x="521" y="91"/>
                  </a:lnTo>
                  <a:lnTo>
                    <a:pt x="541" y="93"/>
                  </a:lnTo>
                  <a:lnTo>
                    <a:pt x="560" y="96"/>
                  </a:lnTo>
                  <a:lnTo>
                    <a:pt x="575" y="99"/>
                  </a:lnTo>
                  <a:lnTo>
                    <a:pt x="588" y="101"/>
                  </a:lnTo>
                  <a:lnTo>
                    <a:pt x="598" y="102"/>
                  </a:lnTo>
                  <a:lnTo>
                    <a:pt x="605" y="104"/>
                  </a:lnTo>
                  <a:lnTo>
                    <a:pt x="606" y="104"/>
                  </a:lnTo>
                  <a:lnTo>
                    <a:pt x="607" y="104"/>
                  </a:lnTo>
                  <a:lnTo>
                    <a:pt x="609" y="102"/>
                  </a:lnTo>
                  <a:lnTo>
                    <a:pt x="610" y="102"/>
                  </a:lnTo>
                  <a:lnTo>
                    <a:pt x="610" y="101"/>
                  </a:lnTo>
                  <a:lnTo>
                    <a:pt x="610" y="100"/>
                  </a:lnTo>
                  <a:lnTo>
                    <a:pt x="609" y="100"/>
                  </a:lnTo>
                  <a:lnTo>
                    <a:pt x="609" y="99"/>
                  </a:lnTo>
                  <a:lnTo>
                    <a:pt x="607" y="99"/>
                  </a:lnTo>
                  <a:lnTo>
                    <a:pt x="575" y="86"/>
                  </a:lnTo>
                  <a:lnTo>
                    <a:pt x="541" y="75"/>
                  </a:lnTo>
                  <a:lnTo>
                    <a:pt x="506" y="66"/>
                  </a:lnTo>
                  <a:lnTo>
                    <a:pt x="471" y="60"/>
                  </a:lnTo>
                  <a:lnTo>
                    <a:pt x="436" y="54"/>
                  </a:lnTo>
                  <a:lnTo>
                    <a:pt x="399" y="52"/>
                  </a:lnTo>
                  <a:lnTo>
                    <a:pt x="362" y="52"/>
                  </a:lnTo>
                  <a:lnTo>
                    <a:pt x="327" y="53"/>
                  </a:lnTo>
                  <a:lnTo>
                    <a:pt x="291" y="57"/>
                  </a:lnTo>
                  <a:lnTo>
                    <a:pt x="256" y="62"/>
                  </a:lnTo>
                  <a:lnTo>
                    <a:pt x="220" y="70"/>
                  </a:lnTo>
                  <a:lnTo>
                    <a:pt x="187" y="80"/>
                  </a:lnTo>
                  <a:lnTo>
                    <a:pt x="154" y="93"/>
                  </a:lnTo>
                  <a:lnTo>
                    <a:pt x="122" y="108"/>
                  </a:lnTo>
                  <a:lnTo>
                    <a:pt x="91" y="123"/>
                  </a:lnTo>
                  <a:lnTo>
                    <a:pt x="61" y="143"/>
                  </a:lnTo>
                  <a:lnTo>
                    <a:pt x="69" y="123"/>
                  </a:lnTo>
                  <a:lnTo>
                    <a:pt x="76" y="101"/>
                  </a:lnTo>
                  <a:lnTo>
                    <a:pt x="84" y="78"/>
                  </a:lnTo>
                  <a:lnTo>
                    <a:pt x="91" y="54"/>
                  </a:lnTo>
                  <a:lnTo>
                    <a:pt x="96" y="34"/>
                  </a:lnTo>
                  <a:lnTo>
                    <a:pt x="100" y="15"/>
                  </a:lnTo>
                  <a:lnTo>
                    <a:pt x="103" y="4"/>
                  </a:lnTo>
                  <a:lnTo>
                    <a:pt x="103" y="0"/>
                  </a:lnTo>
                  <a:lnTo>
                    <a:pt x="88" y="26"/>
                  </a:lnTo>
                  <a:lnTo>
                    <a:pt x="72" y="57"/>
                  </a:lnTo>
                  <a:lnTo>
                    <a:pt x="55" y="91"/>
                  </a:lnTo>
                  <a:lnTo>
                    <a:pt x="38" y="123"/>
                  </a:lnTo>
                  <a:lnTo>
                    <a:pt x="23" y="154"/>
                  </a:lnTo>
                  <a:lnTo>
                    <a:pt x="11" y="179"/>
                  </a:lnTo>
                  <a:lnTo>
                    <a:pt x="3" y="196"/>
                  </a:lnTo>
                  <a:lnTo>
                    <a:pt x="0" y="202"/>
                  </a:lnTo>
                  <a:lnTo>
                    <a:pt x="1" y="204"/>
                  </a:lnTo>
                  <a:lnTo>
                    <a:pt x="7" y="205"/>
                  </a:lnTo>
                  <a:lnTo>
                    <a:pt x="15" y="208"/>
                  </a:lnTo>
                  <a:lnTo>
                    <a:pt x="26" y="210"/>
                  </a:lnTo>
                  <a:lnTo>
                    <a:pt x="39" y="213"/>
                  </a:lnTo>
                  <a:lnTo>
                    <a:pt x="54" y="215"/>
                  </a:lnTo>
                  <a:lnTo>
                    <a:pt x="72" y="218"/>
                  </a:lnTo>
                  <a:lnTo>
                    <a:pt x="89" y="221"/>
                  </a:lnTo>
                  <a:lnTo>
                    <a:pt x="108" y="225"/>
                  </a:lnTo>
                  <a:lnTo>
                    <a:pt x="127" y="227"/>
                  </a:lnTo>
                  <a:lnTo>
                    <a:pt x="147" y="230"/>
                  </a:lnTo>
                  <a:lnTo>
                    <a:pt x="166" y="234"/>
                  </a:lnTo>
                  <a:lnTo>
                    <a:pt x="184" y="236"/>
                  </a:lnTo>
                  <a:lnTo>
                    <a:pt x="201" y="240"/>
                  </a:lnTo>
                  <a:lnTo>
                    <a:pt x="218" y="243"/>
                  </a:lnTo>
                  <a:lnTo>
                    <a:pt x="231" y="245"/>
                  </a:lnTo>
                  <a:lnTo>
                    <a:pt x="227" y="243"/>
                  </a:lnTo>
                  <a:lnTo>
                    <a:pt x="215" y="236"/>
                  </a:lnTo>
                  <a:lnTo>
                    <a:pt x="197" y="226"/>
                  </a:lnTo>
                  <a:lnTo>
                    <a:pt x="176" y="214"/>
                  </a:lnTo>
                  <a:lnTo>
                    <a:pt x="150" y="202"/>
                  </a:lnTo>
                  <a:lnTo>
                    <a:pt x="124" y="192"/>
                  </a:lnTo>
                  <a:lnTo>
                    <a:pt x="100" y="184"/>
                  </a:lnTo>
                  <a:lnTo>
                    <a:pt x="77" y="179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69" name="Freeform 29"/>
            <p:cNvSpPr>
              <a:spLocks/>
            </p:cNvSpPr>
            <p:nvPr/>
          </p:nvSpPr>
          <p:spPr bwMode="auto">
            <a:xfrm>
              <a:off x="684" y="3233"/>
              <a:ext cx="162" cy="285"/>
            </a:xfrm>
            <a:custGeom>
              <a:avLst/>
              <a:gdLst/>
              <a:ahLst/>
              <a:cxnLst>
                <a:cxn ang="0">
                  <a:pos x="172" y="112"/>
                </a:cxn>
                <a:cxn ang="0">
                  <a:pos x="176" y="182"/>
                </a:cxn>
                <a:cxn ang="0">
                  <a:pos x="168" y="246"/>
                </a:cxn>
                <a:cxn ang="0">
                  <a:pos x="157" y="299"/>
                </a:cxn>
                <a:cxn ang="0">
                  <a:pos x="134" y="363"/>
                </a:cxn>
                <a:cxn ang="0">
                  <a:pos x="88" y="442"/>
                </a:cxn>
                <a:cxn ang="0">
                  <a:pos x="38" y="514"/>
                </a:cxn>
                <a:cxn ang="0">
                  <a:pos x="4" y="559"/>
                </a:cxn>
                <a:cxn ang="0">
                  <a:pos x="0" y="567"/>
                </a:cxn>
                <a:cxn ang="0">
                  <a:pos x="0" y="568"/>
                </a:cxn>
                <a:cxn ang="0">
                  <a:pos x="1" y="569"/>
                </a:cxn>
                <a:cxn ang="0">
                  <a:pos x="4" y="569"/>
                </a:cxn>
                <a:cxn ang="0">
                  <a:pos x="31" y="546"/>
                </a:cxn>
                <a:cxn ang="0">
                  <a:pos x="80" y="497"/>
                </a:cxn>
                <a:cxn ang="0">
                  <a:pos x="123" y="441"/>
                </a:cxn>
                <a:cxn ang="0">
                  <a:pos x="160" y="381"/>
                </a:cxn>
                <a:cxn ang="0">
                  <a:pos x="187" y="316"/>
                </a:cxn>
                <a:cxn ang="0">
                  <a:pos x="206" y="250"/>
                </a:cxn>
                <a:cxn ang="0">
                  <a:pos x="215" y="182"/>
                </a:cxn>
                <a:cxn ang="0">
                  <a:pos x="214" y="115"/>
                </a:cxn>
                <a:cxn ang="0">
                  <a:pos x="225" y="95"/>
                </a:cxn>
                <a:cxn ang="0">
                  <a:pos x="261" y="129"/>
                </a:cxn>
                <a:cxn ang="0">
                  <a:pos x="296" y="159"/>
                </a:cxn>
                <a:cxn ang="0">
                  <a:pos x="321" y="178"/>
                </a:cxn>
                <a:cxn ang="0">
                  <a:pos x="306" y="156"/>
                </a:cxn>
                <a:cxn ang="0">
                  <a:pos x="261" y="99"/>
                </a:cxn>
                <a:cxn ang="0">
                  <a:pos x="216" y="43"/>
                </a:cxn>
                <a:cxn ang="0">
                  <a:pos x="188" y="6"/>
                </a:cxn>
                <a:cxn ang="0">
                  <a:pos x="177" y="4"/>
                </a:cxn>
                <a:cxn ang="0">
                  <a:pos x="146" y="42"/>
                </a:cxn>
                <a:cxn ang="0">
                  <a:pos x="101" y="99"/>
                </a:cxn>
                <a:cxn ang="0">
                  <a:pos x="57" y="158"/>
                </a:cxn>
                <a:cxn ang="0">
                  <a:pos x="42" y="177"/>
                </a:cxn>
                <a:cxn ang="0">
                  <a:pos x="72" y="160"/>
                </a:cxn>
                <a:cxn ang="0">
                  <a:pos x="114" y="130"/>
                </a:cxn>
                <a:cxn ang="0">
                  <a:pos x="154" y="94"/>
                </a:cxn>
              </a:cxnLst>
              <a:rect l="0" t="0" r="r" b="b"/>
              <a:pathLst>
                <a:path w="323" h="569">
                  <a:moveTo>
                    <a:pt x="169" y="77"/>
                  </a:moveTo>
                  <a:lnTo>
                    <a:pt x="172" y="112"/>
                  </a:lnTo>
                  <a:lnTo>
                    <a:pt x="175" y="147"/>
                  </a:lnTo>
                  <a:lnTo>
                    <a:pt x="176" y="182"/>
                  </a:lnTo>
                  <a:lnTo>
                    <a:pt x="172" y="219"/>
                  </a:lnTo>
                  <a:lnTo>
                    <a:pt x="168" y="246"/>
                  </a:lnTo>
                  <a:lnTo>
                    <a:pt x="162" y="272"/>
                  </a:lnTo>
                  <a:lnTo>
                    <a:pt x="157" y="299"/>
                  </a:lnTo>
                  <a:lnTo>
                    <a:pt x="149" y="325"/>
                  </a:lnTo>
                  <a:lnTo>
                    <a:pt x="134" y="363"/>
                  </a:lnTo>
                  <a:lnTo>
                    <a:pt x="112" y="402"/>
                  </a:lnTo>
                  <a:lnTo>
                    <a:pt x="88" y="442"/>
                  </a:lnTo>
                  <a:lnTo>
                    <a:pt x="62" y="480"/>
                  </a:lnTo>
                  <a:lnTo>
                    <a:pt x="38" y="514"/>
                  </a:lnTo>
                  <a:lnTo>
                    <a:pt x="18" y="541"/>
                  </a:lnTo>
                  <a:lnTo>
                    <a:pt x="4" y="559"/>
                  </a:lnTo>
                  <a:lnTo>
                    <a:pt x="0" y="566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0" y="568"/>
                  </a:lnTo>
                  <a:lnTo>
                    <a:pt x="0" y="569"/>
                  </a:lnTo>
                  <a:lnTo>
                    <a:pt x="1" y="569"/>
                  </a:lnTo>
                  <a:lnTo>
                    <a:pt x="3" y="569"/>
                  </a:lnTo>
                  <a:lnTo>
                    <a:pt x="4" y="569"/>
                  </a:lnTo>
                  <a:lnTo>
                    <a:pt x="4" y="568"/>
                  </a:lnTo>
                  <a:lnTo>
                    <a:pt x="31" y="546"/>
                  </a:lnTo>
                  <a:lnTo>
                    <a:pt x="57" y="521"/>
                  </a:lnTo>
                  <a:lnTo>
                    <a:pt x="80" y="497"/>
                  </a:lnTo>
                  <a:lnTo>
                    <a:pt x="103" y="469"/>
                  </a:lnTo>
                  <a:lnTo>
                    <a:pt x="123" y="441"/>
                  </a:lnTo>
                  <a:lnTo>
                    <a:pt x="142" y="411"/>
                  </a:lnTo>
                  <a:lnTo>
                    <a:pt x="160" y="381"/>
                  </a:lnTo>
                  <a:lnTo>
                    <a:pt x="175" y="349"/>
                  </a:lnTo>
                  <a:lnTo>
                    <a:pt x="187" y="316"/>
                  </a:lnTo>
                  <a:lnTo>
                    <a:pt x="198" y="284"/>
                  </a:lnTo>
                  <a:lnTo>
                    <a:pt x="206" y="250"/>
                  </a:lnTo>
                  <a:lnTo>
                    <a:pt x="211" y="216"/>
                  </a:lnTo>
                  <a:lnTo>
                    <a:pt x="215" y="182"/>
                  </a:lnTo>
                  <a:lnTo>
                    <a:pt x="216" y="149"/>
                  </a:lnTo>
                  <a:lnTo>
                    <a:pt x="214" y="115"/>
                  </a:lnTo>
                  <a:lnTo>
                    <a:pt x="210" y="81"/>
                  </a:lnTo>
                  <a:lnTo>
                    <a:pt x="225" y="95"/>
                  </a:lnTo>
                  <a:lnTo>
                    <a:pt x="242" y="112"/>
                  </a:lnTo>
                  <a:lnTo>
                    <a:pt x="261" y="129"/>
                  </a:lnTo>
                  <a:lnTo>
                    <a:pt x="280" y="145"/>
                  </a:lnTo>
                  <a:lnTo>
                    <a:pt x="296" y="159"/>
                  </a:lnTo>
                  <a:lnTo>
                    <a:pt x="311" y="171"/>
                  </a:lnTo>
                  <a:lnTo>
                    <a:pt x="321" y="178"/>
                  </a:lnTo>
                  <a:lnTo>
                    <a:pt x="323" y="181"/>
                  </a:lnTo>
                  <a:lnTo>
                    <a:pt x="306" y="156"/>
                  </a:lnTo>
                  <a:lnTo>
                    <a:pt x="284" y="128"/>
                  </a:lnTo>
                  <a:lnTo>
                    <a:pt x="261" y="99"/>
                  </a:lnTo>
                  <a:lnTo>
                    <a:pt x="238" y="69"/>
                  </a:lnTo>
                  <a:lnTo>
                    <a:pt x="216" y="43"/>
                  </a:lnTo>
                  <a:lnTo>
                    <a:pt x="199" y="21"/>
                  </a:lnTo>
                  <a:lnTo>
                    <a:pt x="188" y="6"/>
                  </a:lnTo>
                  <a:lnTo>
                    <a:pt x="183" y="0"/>
                  </a:lnTo>
                  <a:lnTo>
                    <a:pt x="177" y="4"/>
                  </a:lnTo>
                  <a:lnTo>
                    <a:pt x="164" y="19"/>
                  </a:lnTo>
                  <a:lnTo>
                    <a:pt x="146" y="42"/>
                  </a:lnTo>
                  <a:lnTo>
                    <a:pt x="124" y="69"/>
                  </a:lnTo>
                  <a:lnTo>
                    <a:pt x="101" y="99"/>
                  </a:lnTo>
                  <a:lnTo>
                    <a:pt x="78" y="129"/>
                  </a:lnTo>
                  <a:lnTo>
                    <a:pt x="57" y="158"/>
                  </a:lnTo>
                  <a:lnTo>
                    <a:pt x="38" y="180"/>
                  </a:lnTo>
                  <a:lnTo>
                    <a:pt x="42" y="177"/>
                  </a:lnTo>
                  <a:lnTo>
                    <a:pt x="54" y="171"/>
                  </a:lnTo>
                  <a:lnTo>
                    <a:pt x="72" y="160"/>
                  </a:lnTo>
                  <a:lnTo>
                    <a:pt x="92" y="146"/>
                  </a:lnTo>
                  <a:lnTo>
                    <a:pt x="114" y="130"/>
                  </a:lnTo>
                  <a:lnTo>
                    <a:pt x="135" y="112"/>
                  </a:lnTo>
                  <a:lnTo>
                    <a:pt x="154" y="94"/>
                  </a:lnTo>
                  <a:lnTo>
                    <a:pt x="169" y="77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70" name="Freeform 30"/>
            <p:cNvSpPr>
              <a:spLocks/>
            </p:cNvSpPr>
            <p:nvPr/>
          </p:nvSpPr>
          <p:spPr bwMode="auto">
            <a:xfrm>
              <a:off x="833" y="3101"/>
              <a:ext cx="298" cy="115"/>
            </a:xfrm>
            <a:custGeom>
              <a:avLst/>
              <a:gdLst/>
              <a:ahLst/>
              <a:cxnLst>
                <a:cxn ang="0">
                  <a:pos x="507" y="169"/>
                </a:cxn>
                <a:cxn ang="0">
                  <a:pos x="478" y="149"/>
                </a:cxn>
                <a:cxn ang="0">
                  <a:pos x="448" y="128"/>
                </a:cxn>
                <a:cxn ang="0">
                  <a:pos x="415" y="110"/>
                </a:cxn>
                <a:cxn ang="0">
                  <a:pos x="386" y="97"/>
                </a:cxn>
                <a:cxn ang="0">
                  <a:pos x="360" y="85"/>
                </a:cxn>
                <a:cxn ang="0">
                  <a:pos x="333" y="75"/>
                </a:cxn>
                <a:cxn ang="0">
                  <a:pos x="306" y="65"/>
                </a:cxn>
                <a:cxn ang="0">
                  <a:pos x="273" y="58"/>
                </a:cxn>
                <a:cxn ang="0">
                  <a:pos x="230" y="51"/>
                </a:cxn>
                <a:cxn ang="0">
                  <a:pos x="183" y="49"/>
                </a:cxn>
                <a:cxn ang="0">
                  <a:pos x="134" y="47"/>
                </a:cxn>
                <a:cxn ang="0">
                  <a:pos x="89" y="49"/>
                </a:cxn>
                <a:cxn ang="0">
                  <a:pos x="50" y="50"/>
                </a:cxn>
                <a:cxn ang="0">
                  <a:pos x="20" y="51"/>
                </a:cxn>
                <a:cxn ang="0">
                  <a:pos x="4" y="51"/>
                </a:cxn>
                <a:cxn ang="0">
                  <a:pos x="1" y="51"/>
                </a:cxn>
                <a:cxn ang="0">
                  <a:pos x="0" y="50"/>
                </a:cxn>
                <a:cxn ang="0">
                  <a:pos x="0" y="47"/>
                </a:cxn>
                <a:cxn ang="0">
                  <a:pos x="1" y="46"/>
                </a:cxn>
                <a:cxn ang="0">
                  <a:pos x="37" y="37"/>
                </a:cxn>
                <a:cxn ang="0">
                  <a:pos x="107" y="24"/>
                </a:cxn>
                <a:cxn ang="0">
                  <a:pos x="179" y="20"/>
                </a:cxn>
                <a:cxn ang="0">
                  <a:pos x="250" y="24"/>
                </a:cxn>
                <a:cxn ang="0">
                  <a:pos x="321" y="37"/>
                </a:cxn>
                <a:cxn ang="0">
                  <a:pos x="390" y="58"/>
                </a:cxn>
                <a:cxn ang="0">
                  <a:pos x="455" y="86"/>
                </a:cxn>
                <a:cxn ang="0">
                  <a:pos x="514" y="124"/>
                </a:cxn>
                <a:cxn ang="0">
                  <a:pos x="530" y="103"/>
                </a:cxn>
                <a:cxn ang="0">
                  <a:pos x="517" y="16"/>
                </a:cxn>
                <a:cxn ang="0">
                  <a:pos x="526" y="28"/>
                </a:cxn>
                <a:cxn ang="0">
                  <a:pos x="553" y="95"/>
                </a:cxn>
                <a:cxn ang="0">
                  <a:pos x="578" y="160"/>
                </a:cxn>
                <a:cxn ang="0">
                  <a:pos x="593" y="204"/>
                </a:cxn>
                <a:cxn ang="0">
                  <a:pos x="594" y="213"/>
                </a:cxn>
                <a:cxn ang="0">
                  <a:pos x="580" y="216"/>
                </a:cxn>
                <a:cxn ang="0">
                  <a:pos x="556" y="217"/>
                </a:cxn>
                <a:cxn ang="0">
                  <a:pos x="524" y="220"/>
                </a:cxn>
                <a:cxn ang="0">
                  <a:pos x="486" y="221"/>
                </a:cxn>
                <a:cxn ang="0">
                  <a:pos x="446" y="224"/>
                </a:cxn>
                <a:cxn ang="0">
                  <a:pos x="409" y="226"/>
                </a:cxn>
                <a:cxn ang="0">
                  <a:pos x="375" y="229"/>
                </a:cxn>
                <a:cxn ang="0">
                  <a:pos x="365" y="228"/>
                </a:cxn>
                <a:cxn ang="0">
                  <a:pos x="396" y="215"/>
                </a:cxn>
                <a:cxn ang="0">
                  <a:pos x="446" y="197"/>
                </a:cxn>
                <a:cxn ang="0">
                  <a:pos x="499" y="182"/>
                </a:cxn>
              </a:cxnLst>
              <a:rect l="0" t="0" r="r" b="b"/>
              <a:pathLst>
                <a:path w="595" h="230">
                  <a:moveTo>
                    <a:pt x="522" y="180"/>
                  </a:moveTo>
                  <a:lnTo>
                    <a:pt x="507" y="169"/>
                  </a:lnTo>
                  <a:lnTo>
                    <a:pt x="492" y="159"/>
                  </a:lnTo>
                  <a:lnTo>
                    <a:pt x="478" y="149"/>
                  </a:lnTo>
                  <a:lnTo>
                    <a:pt x="463" y="138"/>
                  </a:lnTo>
                  <a:lnTo>
                    <a:pt x="448" y="128"/>
                  </a:lnTo>
                  <a:lnTo>
                    <a:pt x="432" y="119"/>
                  </a:lnTo>
                  <a:lnTo>
                    <a:pt x="415" y="110"/>
                  </a:lnTo>
                  <a:lnTo>
                    <a:pt x="399" y="102"/>
                  </a:lnTo>
                  <a:lnTo>
                    <a:pt x="386" y="97"/>
                  </a:lnTo>
                  <a:lnTo>
                    <a:pt x="373" y="91"/>
                  </a:lnTo>
                  <a:lnTo>
                    <a:pt x="360" y="85"/>
                  </a:lnTo>
                  <a:lnTo>
                    <a:pt x="346" y="80"/>
                  </a:lnTo>
                  <a:lnTo>
                    <a:pt x="333" y="75"/>
                  </a:lnTo>
                  <a:lnTo>
                    <a:pt x="321" y="71"/>
                  </a:lnTo>
                  <a:lnTo>
                    <a:pt x="306" y="65"/>
                  </a:lnTo>
                  <a:lnTo>
                    <a:pt x="292" y="62"/>
                  </a:lnTo>
                  <a:lnTo>
                    <a:pt x="273" y="58"/>
                  </a:lnTo>
                  <a:lnTo>
                    <a:pt x="252" y="54"/>
                  </a:lnTo>
                  <a:lnTo>
                    <a:pt x="230" y="51"/>
                  </a:lnTo>
                  <a:lnTo>
                    <a:pt x="206" y="50"/>
                  </a:lnTo>
                  <a:lnTo>
                    <a:pt x="183" y="49"/>
                  </a:lnTo>
                  <a:lnTo>
                    <a:pt x="158" y="47"/>
                  </a:lnTo>
                  <a:lnTo>
                    <a:pt x="134" y="47"/>
                  </a:lnTo>
                  <a:lnTo>
                    <a:pt x="111" y="47"/>
                  </a:lnTo>
                  <a:lnTo>
                    <a:pt x="89" y="49"/>
                  </a:lnTo>
                  <a:lnTo>
                    <a:pt x="69" y="49"/>
                  </a:lnTo>
                  <a:lnTo>
                    <a:pt x="50" y="50"/>
                  </a:lnTo>
                  <a:lnTo>
                    <a:pt x="34" y="50"/>
                  </a:lnTo>
                  <a:lnTo>
                    <a:pt x="20" y="51"/>
                  </a:lnTo>
                  <a:lnTo>
                    <a:pt x="11" y="51"/>
                  </a:lnTo>
                  <a:lnTo>
                    <a:pt x="4" y="51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37" y="37"/>
                  </a:lnTo>
                  <a:lnTo>
                    <a:pt x="72" y="29"/>
                  </a:lnTo>
                  <a:lnTo>
                    <a:pt x="107" y="24"/>
                  </a:lnTo>
                  <a:lnTo>
                    <a:pt x="143" y="21"/>
                  </a:lnTo>
                  <a:lnTo>
                    <a:pt x="179" y="20"/>
                  </a:lnTo>
                  <a:lnTo>
                    <a:pt x="215" y="21"/>
                  </a:lnTo>
                  <a:lnTo>
                    <a:pt x="250" y="24"/>
                  </a:lnTo>
                  <a:lnTo>
                    <a:pt x="287" y="29"/>
                  </a:lnTo>
                  <a:lnTo>
                    <a:pt x="321" y="37"/>
                  </a:lnTo>
                  <a:lnTo>
                    <a:pt x="356" y="46"/>
                  </a:lnTo>
                  <a:lnTo>
                    <a:pt x="390" y="58"/>
                  </a:lnTo>
                  <a:lnTo>
                    <a:pt x="422" y="71"/>
                  </a:lnTo>
                  <a:lnTo>
                    <a:pt x="455" y="86"/>
                  </a:lnTo>
                  <a:lnTo>
                    <a:pt x="484" y="104"/>
                  </a:lnTo>
                  <a:lnTo>
                    <a:pt x="514" y="124"/>
                  </a:lnTo>
                  <a:lnTo>
                    <a:pt x="541" y="146"/>
                  </a:lnTo>
                  <a:lnTo>
                    <a:pt x="530" y="103"/>
                  </a:lnTo>
                  <a:lnTo>
                    <a:pt x="522" y="55"/>
                  </a:lnTo>
                  <a:lnTo>
                    <a:pt x="517" y="16"/>
                  </a:lnTo>
                  <a:lnTo>
                    <a:pt x="514" y="0"/>
                  </a:lnTo>
                  <a:lnTo>
                    <a:pt x="526" y="28"/>
                  </a:lnTo>
                  <a:lnTo>
                    <a:pt x="540" y="60"/>
                  </a:lnTo>
                  <a:lnTo>
                    <a:pt x="553" y="95"/>
                  </a:lnTo>
                  <a:lnTo>
                    <a:pt x="566" y="129"/>
                  </a:lnTo>
                  <a:lnTo>
                    <a:pt x="578" y="160"/>
                  </a:lnTo>
                  <a:lnTo>
                    <a:pt x="587" y="188"/>
                  </a:lnTo>
                  <a:lnTo>
                    <a:pt x="593" y="204"/>
                  </a:lnTo>
                  <a:lnTo>
                    <a:pt x="595" y="212"/>
                  </a:lnTo>
                  <a:lnTo>
                    <a:pt x="594" y="213"/>
                  </a:lnTo>
                  <a:lnTo>
                    <a:pt x="589" y="215"/>
                  </a:lnTo>
                  <a:lnTo>
                    <a:pt x="580" y="216"/>
                  </a:lnTo>
                  <a:lnTo>
                    <a:pt x="570" y="216"/>
                  </a:lnTo>
                  <a:lnTo>
                    <a:pt x="556" y="217"/>
                  </a:lnTo>
                  <a:lnTo>
                    <a:pt x="540" y="219"/>
                  </a:lnTo>
                  <a:lnTo>
                    <a:pt x="524" y="220"/>
                  </a:lnTo>
                  <a:lnTo>
                    <a:pt x="505" y="221"/>
                  </a:lnTo>
                  <a:lnTo>
                    <a:pt x="486" y="221"/>
                  </a:lnTo>
                  <a:lnTo>
                    <a:pt x="465" y="223"/>
                  </a:lnTo>
                  <a:lnTo>
                    <a:pt x="446" y="224"/>
                  </a:lnTo>
                  <a:lnTo>
                    <a:pt x="426" y="225"/>
                  </a:lnTo>
                  <a:lnTo>
                    <a:pt x="409" y="226"/>
                  </a:lnTo>
                  <a:lnTo>
                    <a:pt x="391" y="228"/>
                  </a:lnTo>
                  <a:lnTo>
                    <a:pt x="375" y="229"/>
                  </a:lnTo>
                  <a:lnTo>
                    <a:pt x="361" y="230"/>
                  </a:lnTo>
                  <a:lnTo>
                    <a:pt x="365" y="228"/>
                  </a:lnTo>
                  <a:lnTo>
                    <a:pt x="377" y="223"/>
                  </a:lnTo>
                  <a:lnTo>
                    <a:pt x="396" y="215"/>
                  </a:lnTo>
                  <a:lnTo>
                    <a:pt x="419" y="206"/>
                  </a:lnTo>
                  <a:lnTo>
                    <a:pt x="446" y="197"/>
                  </a:lnTo>
                  <a:lnTo>
                    <a:pt x="474" y="189"/>
                  </a:lnTo>
                  <a:lnTo>
                    <a:pt x="499" y="182"/>
                  </a:lnTo>
                  <a:lnTo>
                    <a:pt x="522" y="180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71" name="Freeform 31"/>
            <p:cNvSpPr>
              <a:spLocks/>
            </p:cNvSpPr>
            <p:nvPr/>
          </p:nvSpPr>
          <p:spPr bwMode="auto">
            <a:xfrm>
              <a:off x="1131" y="3287"/>
              <a:ext cx="121" cy="287"/>
            </a:xfrm>
            <a:custGeom>
              <a:avLst/>
              <a:gdLst/>
              <a:ahLst/>
              <a:cxnLst>
                <a:cxn ang="0">
                  <a:pos x="65" y="489"/>
                </a:cxn>
                <a:cxn ang="0">
                  <a:pos x="88" y="460"/>
                </a:cxn>
                <a:cxn ang="0">
                  <a:pos x="109" y="432"/>
                </a:cxn>
                <a:cxn ang="0">
                  <a:pos x="126" y="400"/>
                </a:cxn>
                <a:cxn ang="0">
                  <a:pos x="140" y="370"/>
                </a:cxn>
                <a:cxn ang="0">
                  <a:pos x="152" y="346"/>
                </a:cxn>
                <a:cxn ang="0">
                  <a:pos x="163" y="321"/>
                </a:cxn>
                <a:cxn ang="0">
                  <a:pos x="172" y="295"/>
                </a:cxn>
                <a:cxn ang="0">
                  <a:pos x="188" y="198"/>
                </a:cxn>
                <a:cxn ang="0">
                  <a:pos x="184" y="33"/>
                </a:cxn>
                <a:cxn ang="0">
                  <a:pos x="182" y="2"/>
                </a:cxn>
                <a:cxn ang="0">
                  <a:pos x="183" y="0"/>
                </a:cxn>
                <a:cxn ang="0">
                  <a:pos x="186" y="0"/>
                </a:cxn>
                <a:cxn ang="0">
                  <a:pos x="187" y="2"/>
                </a:cxn>
                <a:cxn ang="0">
                  <a:pos x="206" y="69"/>
                </a:cxn>
                <a:cxn ang="0">
                  <a:pos x="217" y="206"/>
                </a:cxn>
                <a:cxn ang="0">
                  <a:pos x="192" y="342"/>
                </a:cxn>
                <a:cxn ang="0">
                  <a:pos x="134" y="467"/>
                </a:cxn>
                <a:cxn ang="0">
                  <a:pos x="111" y="516"/>
                </a:cxn>
                <a:cxn ang="0">
                  <a:pos x="161" y="506"/>
                </a:cxn>
                <a:cxn ang="0">
                  <a:pos x="207" y="498"/>
                </a:cxn>
                <a:cxn ang="0">
                  <a:pos x="238" y="494"/>
                </a:cxn>
                <a:cxn ang="0">
                  <a:pos x="229" y="499"/>
                </a:cxn>
                <a:cxn ang="0">
                  <a:pos x="198" y="512"/>
                </a:cxn>
                <a:cxn ang="0">
                  <a:pos x="163" y="525"/>
                </a:cxn>
                <a:cxn ang="0">
                  <a:pos x="126" y="538"/>
                </a:cxn>
                <a:cxn ang="0">
                  <a:pos x="92" y="550"/>
                </a:cxn>
                <a:cxn ang="0">
                  <a:pos x="63" y="561"/>
                </a:cxn>
                <a:cxn ang="0">
                  <a:pos x="38" y="569"/>
                </a:cxn>
                <a:cxn ang="0">
                  <a:pos x="26" y="573"/>
                </a:cxn>
                <a:cxn ang="0">
                  <a:pos x="18" y="548"/>
                </a:cxn>
                <a:cxn ang="0">
                  <a:pos x="6" y="412"/>
                </a:cxn>
                <a:cxn ang="0">
                  <a:pos x="3" y="352"/>
                </a:cxn>
                <a:cxn ang="0">
                  <a:pos x="17" y="382"/>
                </a:cxn>
                <a:cxn ang="0">
                  <a:pos x="37" y="430"/>
                </a:cxn>
                <a:cxn ang="0">
                  <a:pos x="52" y="481"/>
                </a:cxn>
              </a:cxnLst>
              <a:rect l="0" t="0" r="r" b="b"/>
              <a:pathLst>
                <a:path w="242" h="574">
                  <a:moveTo>
                    <a:pt x="54" y="503"/>
                  </a:moveTo>
                  <a:lnTo>
                    <a:pt x="65" y="489"/>
                  </a:lnTo>
                  <a:lnTo>
                    <a:pt x="77" y="474"/>
                  </a:lnTo>
                  <a:lnTo>
                    <a:pt x="88" y="460"/>
                  </a:lnTo>
                  <a:lnTo>
                    <a:pt x="99" y="446"/>
                  </a:lnTo>
                  <a:lnTo>
                    <a:pt x="109" y="432"/>
                  </a:lnTo>
                  <a:lnTo>
                    <a:pt x="118" y="416"/>
                  </a:lnTo>
                  <a:lnTo>
                    <a:pt x="126" y="400"/>
                  </a:lnTo>
                  <a:lnTo>
                    <a:pt x="134" y="383"/>
                  </a:lnTo>
                  <a:lnTo>
                    <a:pt x="140" y="370"/>
                  </a:lnTo>
                  <a:lnTo>
                    <a:pt x="145" y="359"/>
                  </a:lnTo>
                  <a:lnTo>
                    <a:pt x="152" y="346"/>
                  </a:lnTo>
                  <a:lnTo>
                    <a:pt x="157" y="334"/>
                  </a:lnTo>
                  <a:lnTo>
                    <a:pt x="163" y="321"/>
                  </a:lnTo>
                  <a:lnTo>
                    <a:pt x="167" y="308"/>
                  </a:lnTo>
                  <a:lnTo>
                    <a:pt x="172" y="295"/>
                  </a:lnTo>
                  <a:lnTo>
                    <a:pt x="176" y="281"/>
                  </a:lnTo>
                  <a:lnTo>
                    <a:pt x="188" y="198"/>
                  </a:lnTo>
                  <a:lnTo>
                    <a:pt x="188" y="107"/>
                  </a:lnTo>
                  <a:lnTo>
                    <a:pt x="184" y="33"/>
                  </a:lnTo>
                  <a:lnTo>
                    <a:pt x="182" y="3"/>
                  </a:lnTo>
                  <a:lnTo>
                    <a:pt x="182" y="2"/>
                  </a:lnTo>
                  <a:lnTo>
                    <a:pt x="183" y="2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7" y="2"/>
                  </a:lnTo>
                  <a:lnTo>
                    <a:pt x="187" y="3"/>
                  </a:lnTo>
                  <a:lnTo>
                    <a:pt x="206" y="69"/>
                  </a:lnTo>
                  <a:lnTo>
                    <a:pt x="215" y="137"/>
                  </a:lnTo>
                  <a:lnTo>
                    <a:pt x="217" y="206"/>
                  </a:lnTo>
                  <a:lnTo>
                    <a:pt x="209" y="274"/>
                  </a:lnTo>
                  <a:lnTo>
                    <a:pt x="192" y="342"/>
                  </a:lnTo>
                  <a:lnTo>
                    <a:pt x="168" y="406"/>
                  </a:lnTo>
                  <a:lnTo>
                    <a:pt x="134" y="467"/>
                  </a:lnTo>
                  <a:lnTo>
                    <a:pt x="91" y="521"/>
                  </a:lnTo>
                  <a:lnTo>
                    <a:pt x="111" y="516"/>
                  </a:lnTo>
                  <a:lnTo>
                    <a:pt x="136" y="511"/>
                  </a:lnTo>
                  <a:lnTo>
                    <a:pt x="161" y="506"/>
                  </a:lnTo>
                  <a:lnTo>
                    <a:pt x="186" y="502"/>
                  </a:lnTo>
                  <a:lnTo>
                    <a:pt x="207" y="498"/>
                  </a:lnTo>
                  <a:lnTo>
                    <a:pt x="226" y="495"/>
                  </a:lnTo>
                  <a:lnTo>
                    <a:pt x="238" y="494"/>
                  </a:lnTo>
                  <a:lnTo>
                    <a:pt x="242" y="494"/>
                  </a:lnTo>
                  <a:lnTo>
                    <a:pt x="229" y="499"/>
                  </a:lnTo>
                  <a:lnTo>
                    <a:pt x="214" y="506"/>
                  </a:lnTo>
                  <a:lnTo>
                    <a:pt x="198" y="512"/>
                  </a:lnTo>
                  <a:lnTo>
                    <a:pt x="180" y="519"/>
                  </a:lnTo>
                  <a:lnTo>
                    <a:pt x="163" y="525"/>
                  </a:lnTo>
                  <a:lnTo>
                    <a:pt x="145" y="532"/>
                  </a:lnTo>
                  <a:lnTo>
                    <a:pt x="126" y="538"/>
                  </a:lnTo>
                  <a:lnTo>
                    <a:pt x="109" y="545"/>
                  </a:lnTo>
                  <a:lnTo>
                    <a:pt x="92" y="550"/>
                  </a:lnTo>
                  <a:lnTo>
                    <a:pt x="76" y="556"/>
                  </a:lnTo>
                  <a:lnTo>
                    <a:pt x="63" y="561"/>
                  </a:lnTo>
                  <a:lnTo>
                    <a:pt x="49" y="565"/>
                  </a:lnTo>
                  <a:lnTo>
                    <a:pt x="38" y="569"/>
                  </a:lnTo>
                  <a:lnTo>
                    <a:pt x="31" y="572"/>
                  </a:lnTo>
                  <a:lnTo>
                    <a:pt x="26" y="573"/>
                  </a:lnTo>
                  <a:lnTo>
                    <a:pt x="23" y="574"/>
                  </a:lnTo>
                  <a:lnTo>
                    <a:pt x="18" y="548"/>
                  </a:lnTo>
                  <a:lnTo>
                    <a:pt x="12" y="486"/>
                  </a:lnTo>
                  <a:lnTo>
                    <a:pt x="6" y="412"/>
                  </a:lnTo>
                  <a:lnTo>
                    <a:pt x="0" y="348"/>
                  </a:lnTo>
                  <a:lnTo>
                    <a:pt x="3" y="352"/>
                  </a:lnTo>
                  <a:lnTo>
                    <a:pt x="8" y="364"/>
                  </a:lnTo>
                  <a:lnTo>
                    <a:pt x="17" y="382"/>
                  </a:lnTo>
                  <a:lnTo>
                    <a:pt x="27" y="404"/>
                  </a:lnTo>
                  <a:lnTo>
                    <a:pt x="37" y="430"/>
                  </a:lnTo>
                  <a:lnTo>
                    <a:pt x="45" y="456"/>
                  </a:lnTo>
                  <a:lnTo>
                    <a:pt x="52" y="481"/>
                  </a:lnTo>
                  <a:lnTo>
                    <a:pt x="54" y="503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72" name="Freeform 32"/>
            <p:cNvSpPr>
              <a:spLocks/>
            </p:cNvSpPr>
            <p:nvPr/>
          </p:nvSpPr>
          <p:spPr bwMode="auto">
            <a:xfrm>
              <a:off x="857" y="3282"/>
              <a:ext cx="255" cy="229"/>
            </a:xfrm>
            <a:custGeom>
              <a:avLst/>
              <a:gdLst/>
              <a:ahLst/>
              <a:cxnLst>
                <a:cxn ang="0">
                  <a:pos x="491" y="265"/>
                </a:cxn>
                <a:cxn ang="0">
                  <a:pos x="483" y="214"/>
                </a:cxn>
                <a:cxn ang="0">
                  <a:pos x="487" y="179"/>
                </a:cxn>
                <a:cxn ang="0">
                  <a:pos x="497" y="165"/>
                </a:cxn>
                <a:cxn ang="0">
                  <a:pos x="497" y="139"/>
                </a:cxn>
                <a:cxn ang="0">
                  <a:pos x="482" y="101"/>
                </a:cxn>
                <a:cxn ang="0">
                  <a:pos x="464" y="84"/>
                </a:cxn>
                <a:cxn ang="0">
                  <a:pos x="450" y="83"/>
                </a:cxn>
                <a:cxn ang="0">
                  <a:pos x="436" y="78"/>
                </a:cxn>
                <a:cxn ang="0">
                  <a:pos x="424" y="70"/>
                </a:cxn>
                <a:cxn ang="0">
                  <a:pos x="410" y="57"/>
                </a:cxn>
                <a:cxn ang="0">
                  <a:pos x="390" y="45"/>
                </a:cxn>
                <a:cxn ang="0">
                  <a:pos x="382" y="32"/>
                </a:cxn>
                <a:cxn ang="0">
                  <a:pos x="381" y="25"/>
                </a:cxn>
                <a:cxn ang="0">
                  <a:pos x="372" y="15"/>
                </a:cxn>
                <a:cxn ang="0">
                  <a:pos x="355" y="9"/>
                </a:cxn>
                <a:cxn ang="0">
                  <a:pos x="337" y="5"/>
                </a:cxn>
                <a:cxn ang="0">
                  <a:pos x="318" y="1"/>
                </a:cxn>
                <a:cxn ang="0">
                  <a:pos x="280" y="0"/>
                </a:cxn>
                <a:cxn ang="0">
                  <a:pos x="213" y="6"/>
                </a:cxn>
                <a:cxn ang="0">
                  <a:pos x="151" y="15"/>
                </a:cxn>
                <a:cxn ang="0">
                  <a:pos x="110" y="23"/>
                </a:cxn>
                <a:cxn ang="0">
                  <a:pos x="92" y="34"/>
                </a:cxn>
                <a:cxn ang="0">
                  <a:pos x="63" y="57"/>
                </a:cxn>
                <a:cxn ang="0">
                  <a:pos x="31" y="87"/>
                </a:cxn>
                <a:cxn ang="0">
                  <a:pos x="10" y="118"/>
                </a:cxn>
                <a:cxn ang="0">
                  <a:pos x="2" y="161"/>
                </a:cxn>
                <a:cxn ang="0">
                  <a:pos x="3" y="227"/>
                </a:cxn>
                <a:cxn ang="0">
                  <a:pos x="14" y="295"/>
                </a:cxn>
                <a:cxn ang="0">
                  <a:pos x="29" y="345"/>
                </a:cxn>
                <a:cxn ang="0">
                  <a:pos x="49" y="375"/>
                </a:cxn>
                <a:cxn ang="0">
                  <a:pos x="79" y="404"/>
                </a:cxn>
                <a:cxn ang="0">
                  <a:pos x="114" y="430"/>
                </a:cxn>
                <a:cxn ang="0">
                  <a:pos x="153" y="449"/>
                </a:cxn>
                <a:cxn ang="0">
                  <a:pos x="174" y="456"/>
                </a:cxn>
                <a:cxn ang="0">
                  <a:pos x="175" y="456"/>
                </a:cxn>
                <a:cxn ang="0">
                  <a:pos x="179" y="456"/>
                </a:cxn>
                <a:cxn ang="0">
                  <a:pos x="191" y="449"/>
                </a:cxn>
                <a:cxn ang="0">
                  <a:pos x="203" y="453"/>
                </a:cxn>
                <a:cxn ang="0">
                  <a:pos x="207" y="451"/>
                </a:cxn>
                <a:cxn ang="0">
                  <a:pos x="213" y="448"/>
                </a:cxn>
                <a:cxn ang="0">
                  <a:pos x="243" y="451"/>
                </a:cxn>
                <a:cxn ang="0">
                  <a:pos x="274" y="451"/>
                </a:cxn>
                <a:cxn ang="0">
                  <a:pos x="303" y="452"/>
                </a:cxn>
                <a:cxn ang="0">
                  <a:pos x="333" y="457"/>
                </a:cxn>
                <a:cxn ang="0">
                  <a:pos x="364" y="449"/>
                </a:cxn>
                <a:cxn ang="0">
                  <a:pos x="393" y="438"/>
                </a:cxn>
                <a:cxn ang="0">
                  <a:pos x="420" y="423"/>
                </a:cxn>
                <a:cxn ang="0">
                  <a:pos x="443" y="405"/>
                </a:cxn>
                <a:cxn ang="0">
                  <a:pos x="467" y="382"/>
                </a:cxn>
                <a:cxn ang="0">
                  <a:pos x="487" y="357"/>
                </a:cxn>
                <a:cxn ang="0">
                  <a:pos x="502" y="329"/>
                </a:cxn>
                <a:cxn ang="0">
                  <a:pos x="509" y="297"/>
                </a:cxn>
                <a:cxn ang="0">
                  <a:pos x="510" y="296"/>
                </a:cxn>
                <a:cxn ang="0">
                  <a:pos x="510" y="295"/>
                </a:cxn>
                <a:cxn ang="0">
                  <a:pos x="508" y="291"/>
                </a:cxn>
                <a:cxn ang="0">
                  <a:pos x="504" y="288"/>
                </a:cxn>
              </a:cxnLst>
              <a:rect l="0" t="0" r="r" b="b"/>
              <a:pathLst>
                <a:path w="510" h="457">
                  <a:moveTo>
                    <a:pt x="504" y="288"/>
                  </a:moveTo>
                  <a:lnTo>
                    <a:pt x="491" y="265"/>
                  </a:lnTo>
                  <a:lnTo>
                    <a:pt x="485" y="240"/>
                  </a:lnTo>
                  <a:lnTo>
                    <a:pt x="483" y="214"/>
                  </a:lnTo>
                  <a:lnTo>
                    <a:pt x="485" y="188"/>
                  </a:lnTo>
                  <a:lnTo>
                    <a:pt x="487" y="179"/>
                  </a:lnTo>
                  <a:lnTo>
                    <a:pt x="491" y="171"/>
                  </a:lnTo>
                  <a:lnTo>
                    <a:pt x="497" y="165"/>
                  </a:lnTo>
                  <a:lnTo>
                    <a:pt x="502" y="158"/>
                  </a:lnTo>
                  <a:lnTo>
                    <a:pt x="497" y="139"/>
                  </a:lnTo>
                  <a:lnTo>
                    <a:pt x="491" y="119"/>
                  </a:lnTo>
                  <a:lnTo>
                    <a:pt x="482" y="101"/>
                  </a:lnTo>
                  <a:lnTo>
                    <a:pt x="471" y="84"/>
                  </a:lnTo>
                  <a:lnTo>
                    <a:pt x="464" y="84"/>
                  </a:lnTo>
                  <a:lnTo>
                    <a:pt x="458" y="84"/>
                  </a:lnTo>
                  <a:lnTo>
                    <a:pt x="450" y="83"/>
                  </a:lnTo>
                  <a:lnTo>
                    <a:pt x="443" y="80"/>
                  </a:lnTo>
                  <a:lnTo>
                    <a:pt x="436" y="78"/>
                  </a:lnTo>
                  <a:lnTo>
                    <a:pt x="431" y="74"/>
                  </a:lnTo>
                  <a:lnTo>
                    <a:pt x="424" y="70"/>
                  </a:lnTo>
                  <a:lnTo>
                    <a:pt x="418" y="65"/>
                  </a:lnTo>
                  <a:lnTo>
                    <a:pt x="410" y="57"/>
                  </a:lnTo>
                  <a:lnTo>
                    <a:pt x="399" y="51"/>
                  </a:lnTo>
                  <a:lnTo>
                    <a:pt x="390" y="45"/>
                  </a:lnTo>
                  <a:lnTo>
                    <a:pt x="383" y="38"/>
                  </a:lnTo>
                  <a:lnTo>
                    <a:pt x="382" y="32"/>
                  </a:lnTo>
                  <a:lnTo>
                    <a:pt x="382" y="28"/>
                  </a:lnTo>
                  <a:lnTo>
                    <a:pt x="381" y="25"/>
                  </a:lnTo>
                  <a:lnTo>
                    <a:pt x="381" y="19"/>
                  </a:lnTo>
                  <a:lnTo>
                    <a:pt x="372" y="15"/>
                  </a:lnTo>
                  <a:lnTo>
                    <a:pt x="363" y="13"/>
                  </a:lnTo>
                  <a:lnTo>
                    <a:pt x="355" y="9"/>
                  </a:lnTo>
                  <a:lnTo>
                    <a:pt x="345" y="6"/>
                  </a:lnTo>
                  <a:lnTo>
                    <a:pt x="337" y="5"/>
                  </a:lnTo>
                  <a:lnTo>
                    <a:pt x="328" y="2"/>
                  </a:lnTo>
                  <a:lnTo>
                    <a:pt x="318" y="1"/>
                  </a:lnTo>
                  <a:lnTo>
                    <a:pt x="309" y="0"/>
                  </a:lnTo>
                  <a:lnTo>
                    <a:pt x="280" y="0"/>
                  </a:lnTo>
                  <a:lnTo>
                    <a:pt x="247" y="2"/>
                  </a:lnTo>
                  <a:lnTo>
                    <a:pt x="213" y="6"/>
                  </a:lnTo>
                  <a:lnTo>
                    <a:pt x="180" y="10"/>
                  </a:lnTo>
                  <a:lnTo>
                    <a:pt x="151" y="15"/>
                  </a:lnTo>
                  <a:lnTo>
                    <a:pt x="126" y="21"/>
                  </a:lnTo>
                  <a:lnTo>
                    <a:pt x="110" y="23"/>
                  </a:lnTo>
                  <a:lnTo>
                    <a:pt x="105" y="25"/>
                  </a:lnTo>
                  <a:lnTo>
                    <a:pt x="92" y="34"/>
                  </a:lnTo>
                  <a:lnTo>
                    <a:pt x="77" y="44"/>
                  </a:lnTo>
                  <a:lnTo>
                    <a:pt x="63" y="57"/>
                  </a:lnTo>
                  <a:lnTo>
                    <a:pt x="46" y="71"/>
                  </a:lnTo>
                  <a:lnTo>
                    <a:pt x="31" y="87"/>
                  </a:lnTo>
                  <a:lnTo>
                    <a:pt x="19" y="103"/>
                  </a:lnTo>
                  <a:lnTo>
                    <a:pt x="10" y="118"/>
                  </a:lnTo>
                  <a:lnTo>
                    <a:pt x="4" y="132"/>
                  </a:lnTo>
                  <a:lnTo>
                    <a:pt x="2" y="161"/>
                  </a:lnTo>
                  <a:lnTo>
                    <a:pt x="0" y="192"/>
                  </a:lnTo>
                  <a:lnTo>
                    <a:pt x="3" y="227"/>
                  </a:lnTo>
                  <a:lnTo>
                    <a:pt x="8" y="261"/>
                  </a:lnTo>
                  <a:lnTo>
                    <a:pt x="14" y="295"/>
                  </a:lnTo>
                  <a:lnTo>
                    <a:pt x="21" y="323"/>
                  </a:lnTo>
                  <a:lnTo>
                    <a:pt x="29" y="345"/>
                  </a:lnTo>
                  <a:lnTo>
                    <a:pt x="36" y="360"/>
                  </a:lnTo>
                  <a:lnTo>
                    <a:pt x="49" y="375"/>
                  </a:lnTo>
                  <a:lnTo>
                    <a:pt x="63" y="390"/>
                  </a:lnTo>
                  <a:lnTo>
                    <a:pt x="79" y="404"/>
                  </a:lnTo>
                  <a:lnTo>
                    <a:pt x="96" y="418"/>
                  </a:lnTo>
                  <a:lnTo>
                    <a:pt x="114" y="430"/>
                  </a:lnTo>
                  <a:lnTo>
                    <a:pt x="134" y="440"/>
                  </a:lnTo>
                  <a:lnTo>
                    <a:pt x="153" y="449"/>
                  </a:lnTo>
                  <a:lnTo>
                    <a:pt x="174" y="457"/>
                  </a:lnTo>
                  <a:lnTo>
                    <a:pt x="174" y="456"/>
                  </a:lnTo>
                  <a:lnTo>
                    <a:pt x="175" y="456"/>
                  </a:lnTo>
                  <a:lnTo>
                    <a:pt x="175" y="456"/>
                  </a:lnTo>
                  <a:lnTo>
                    <a:pt x="175" y="456"/>
                  </a:lnTo>
                  <a:lnTo>
                    <a:pt x="179" y="456"/>
                  </a:lnTo>
                  <a:lnTo>
                    <a:pt x="184" y="452"/>
                  </a:lnTo>
                  <a:lnTo>
                    <a:pt x="191" y="449"/>
                  </a:lnTo>
                  <a:lnTo>
                    <a:pt x="198" y="449"/>
                  </a:lnTo>
                  <a:lnTo>
                    <a:pt x="203" y="453"/>
                  </a:lnTo>
                  <a:lnTo>
                    <a:pt x="206" y="452"/>
                  </a:lnTo>
                  <a:lnTo>
                    <a:pt x="207" y="451"/>
                  </a:lnTo>
                  <a:lnTo>
                    <a:pt x="210" y="448"/>
                  </a:lnTo>
                  <a:lnTo>
                    <a:pt x="213" y="448"/>
                  </a:lnTo>
                  <a:lnTo>
                    <a:pt x="228" y="449"/>
                  </a:lnTo>
                  <a:lnTo>
                    <a:pt x="243" y="451"/>
                  </a:lnTo>
                  <a:lnTo>
                    <a:pt x="257" y="451"/>
                  </a:lnTo>
                  <a:lnTo>
                    <a:pt x="274" y="451"/>
                  </a:lnTo>
                  <a:lnTo>
                    <a:pt x="289" y="451"/>
                  </a:lnTo>
                  <a:lnTo>
                    <a:pt x="303" y="452"/>
                  </a:lnTo>
                  <a:lnTo>
                    <a:pt x="318" y="455"/>
                  </a:lnTo>
                  <a:lnTo>
                    <a:pt x="333" y="457"/>
                  </a:lnTo>
                  <a:lnTo>
                    <a:pt x="349" y="453"/>
                  </a:lnTo>
                  <a:lnTo>
                    <a:pt x="364" y="449"/>
                  </a:lnTo>
                  <a:lnTo>
                    <a:pt x="379" y="444"/>
                  </a:lnTo>
                  <a:lnTo>
                    <a:pt x="393" y="438"/>
                  </a:lnTo>
                  <a:lnTo>
                    <a:pt x="406" y="431"/>
                  </a:lnTo>
                  <a:lnTo>
                    <a:pt x="420" y="423"/>
                  </a:lnTo>
                  <a:lnTo>
                    <a:pt x="432" y="414"/>
                  </a:lnTo>
                  <a:lnTo>
                    <a:pt x="443" y="405"/>
                  </a:lnTo>
                  <a:lnTo>
                    <a:pt x="455" y="393"/>
                  </a:lnTo>
                  <a:lnTo>
                    <a:pt x="467" y="382"/>
                  </a:lnTo>
                  <a:lnTo>
                    <a:pt x="478" y="370"/>
                  </a:lnTo>
                  <a:lnTo>
                    <a:pt x="487" y="357"/>
                  </a:lnTo>
                  <a:lnTo>
                    <a:pt x="496" y="343"/>
                  </a:lnTo>
                  <a:lnTo>
                    <a:pt x="502" y="329"/>
                  </a:lnTo>
                  <a:lnTo>
                    <a:pt x="506" y="313"/>
                  </a:lnTo>
                  <a:lnTo>
                    <a:pt x="509" y="297"/>
                  </a:lnTo>
                  <a:lnTo>
                    <a:pt x="510" y="296"/>
                  </a:lnTo>
                  <a:lnTo>
                    <a:pt x="510" y="296"/>
                  </a:lnTo>
                  <a:lnTo>
                    <a:pt x="510" y="296"/>
                  </a:lnTo>
                  <a:lnTo>
                    <a:pt x="510" y="295"/>
                  </a:lnTo>
                  <a:lnTo>
                    <a:pt x="509" y="293"/>
                  </a:lnTo>
                  <a:lnTo>
                    <a:pt x="508" y="291"/>
                  </a:lnTo>
                  <a:lnTo>
                    <a:pt x="505" y="290"/>
                  </a:lnTo>
                  <a:lnTo>
                    <a:pt x="504" y="28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73" name="Freeform 33"/>
            <p:cNvSpPr>
              <a:spLocks/>
            </p:cNvSpPr>
            <p:nvPr/>
          </p:nvSpPr>
          <p:spPr bwMode="auto">
            <a:xfrm>
              <a:off x="904" y="3288"/>
              <a:ext cx="138" cy="214"/>
            </a:xfrm>
            <a:custGeom>
              <a:avLst/>
              <a:gdLst/>
              <a:ahLst/>
              <a:cxnLst>
                <a:cxn ang="0">
                  <a:pos x="39" y="18"/>
                </a:cxn>
                <a:cxn ang="0">
                  <a:pos x="65" y="9"/>
                </a:cxn>
                <a:cxn ang="0">
                  <a:pos x="94" y="2"/>
                </a:cxn>
                <a:cxn ang="0">
                  <a:pos x="112" y="1"/>
                </a:cxn>
                <a:cxn ang="0">
                  <a:pos x="128" y="1"/>
                </a:cxn>
                <a:cxn ang="0">
                  <a:pos x="143" y="12"/>
                </a:cxn>
                <a:cxn ang="0">
                  <a:pos x="130" y="49"/>
                </a:cxn>
                <a:cxn ang="0">
                  <a:pos x="138" y="60"/>
                </a:cxn>
                <a:cxn ang="0">
                  <a:pos x="159" y="69"/>
                </a:cxn>
                <a:cxn ang="0">
                  <a:pos x="185" y="60"/>
                </a:cxn>
                <a:cxn ang="0">
                  <a:pos x="195" y="39"/>
                </a:cxn>
                <a:cxn ang="0">
                  <a:pos x="186" y="17"/>
                </a:cxn>
                <a:cxn ang="0">
                  <a:pos x="199" y="9"/>
                </a:cxn>
                <a:cxn ang="0">
                  <a:pos x="219" y="13"/>
                </a:cxn>
                <a:cxn ang="0">
                  <a:pos x="245" y="27"/>
                </a:cxn>
                <a:cxn ang="0">
                  <a:pos x="269" y="41"/>
                </a:cxn>
                <a:cxn ang="0">
                  <a:pos x="273" y="58"/>
                </a:cxn>
                <a:cxn ang="0">
                  <a:pos x="255" y="66"/>
                </a:cxn>
                <a:cxn ang="0">
                  <a:pos x="235" y="71"/>
                </a:cxn>
                <a:cxn ang="0">
                  <a:pos x="207" y="138"/>
                </a:cxn>
                <a:cxn ang="0">
                  <a:pos x="195" y="165"/>
                </a:cxn>
                <a:cxn ang="0">
                  <a:pos x="181" y="178"/>
                </a:cxn>
                <a:cxn ang="0">
                  <a:pos x="167" y="184"/>
                </a:cxn>
                <a:cxn ang="0">
                  <a:pos x="167" y="171"/>
                </a:cxn>
                <a:cxn ang="0">
                  <a:pos x="155" y="164"/>
                </a:cxn>
                <a:cxn ang="0">
                  <a:pos x="127" y="165"/>
                </a:cxn>
                <a:cxn ang="0">
                  <a:pos x="109" y="170"/>
                </a:cxn>
                <a:cxn ang="0">
                  <a:pos x="109" y="190"/>
                </a:cxn>
                <a:cxn ang="0">
                  <a:pos x="130" y="199"/>
                </a:cxn>
                <a:cxn ang="0">
                  <a:pos x="172" y="206"/>
                </a:cxn>
                <a:cxn ang="0">
                  <a:pos x="211" y="223"/>
                </a:cxn>
                <a:cxn ang="0">
                  <a:pos x="243" y="251"/>
                </a:cxn>
                <a:cxn ang="0">
                  <a:pos x="257" y="270"/>
                </a:cxn>
                <a:cxn ang="0">
                  <a:pos x="251" y="292"/>
                </a:cxn>
                <a:cxn ang="0">
                  <a:pos x="224" y="321"/>
                </a:cxn>
                <a:cxn ang="0">
                  <a:pos x="193" y="370"/>
                </a:cxn>
                <a:cxn ang="0">
                  <a:pos x="166" y="408"/>
                </a:cxn>
                <a:cxn ang="0">
                  <a:pos x="134" y="412"/>
                </a:cxn>
                <a:cxn ang="0">
                  <a:pos x="136" y="365"/>
                </a:cxn>
                <a:cxn ang="0">
                  <a:pos x="135" y="342"/>
                </a:cxn>
                <a:cxn ang="0">
                  <a:pos x="121" y="325"/>
                </a:cxn>
                <a:cxn ang="0">
                  <a:pos x="105" y="310"/>
                </a:cxn>
                <a:cxn ang="0">
                  <a:pos x="85" y="296"/>
                </a:cxn>
                <a:cxn ang="0">
                  <a:pos x="71" y="248"/>
                </a:cxn>
                <a:cxn ang="0">
                  <a:pos x="77" y="232"/>
                </a:cxn>
                <a:cxn ang="0">
                  <a:pos x="92" y="222"/>
                </a:cxn>
                <a:cxn ang="0">
                  <a:pos x="104" y="213"/>
                </a:cxn>
                <a:cxn ang="0">
                  <a:pos x="78" y="170"/>
                </a:cxn>
                <a:cxn ang="0">
                  <a:pos x="63" y="156"/>
                </a:cxn>
                <a:cxn ang="0">
                  <a:pos x="46" y="136"/>
                </a:cxn>
                <a:cxn ang="0">
                  <a:pos x="36" y="118"/>
                </a:cxn>
                <a:cxn ang="0">
                  <a:pos x="34" y="88"/>
                </a:cxn>
                <a:cxn ang="0">
                  <a:pos x="24" y="66"/>
                </a:cxn>
                <a:cxn ang="0">
                  <a:pos x="12" y="54"/>
                </a:cxn>
                <a:cxn ang="0">
                  <a:pos x="2" y="67"/>
                </a:cxn>
                <a:cxn ang="0">
                  <a:pos x="0" y="56"/>
                </a:cxn>
                <a:cxn ang="0">
                  <a:pos x="9" y="38"/>
                </a:cxn>
              </a:cxnLst>
              <a:rect l="0" t="0" r="r" b="b"/>
              <a:pathLst>
                <a:path w="276" h="427">
                  <a:moveTo>
                    <a:pt x="20" y="27"/>
                  </a:moveTo>
                  <a:lnTo>
                    <a:pt x="29" y="22"/>
                  </a:lnTo>
                  <a:lnTo>
                    <a:pt x="39" y="18"/>
                  </a:lnTo>
                  <a:lnTo>
                    <a:pt x="47" y="15"/>
                  </a:lnTo>
                  <a:lnTo>
                    <a:pt x="57" y="12"/>
                  </a:lnTo>
                  <a:lnTo>
                    <a:pt x="65" y="9"/>
                  </a:lnTo>
                  <a:lnTo>
                    <a:pt x="74" y="6"/>
                  </a:lnTo>
                  <a:lnTo>
                    <a:pt x="84" y="5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1"/>
                  </a:lnTo>
                  <a:lnTo>
                    <a:pt x="112" y="1"/>
                  </a:lnTo>
                  <a:lnTo>
                    <a:pt x="117" y="1"/>
                  </a:lnTo>
                  <a:lnTo>
                    <a:pt x="123" y="1"/>
                  </a:lnTo>
                  <a:lnTo>
                    <a:pt x="128" y="1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3" y="12"/>
                  </a:lnTo>
                  <a:lnTo>
                    <a:pt x="142" y="25"/>
                  </a:lnTo>
                  <a:lnTo>
                    <a:pt x="136" y="38"/>
                  </a:lnTo>
                  <a:lnTo>
                    <a:pt x="130" y="49"/>
                  </a:lnTo>
                  <a:lnTo>
                    <a:pt x="130" y="53"/>
                  </a:lnTo>
                  <a:lnTo>
                    <a:pt x="132" y="56"/>
                  </a:lnTo>
                  <a:lnTo>
                    <a:pt x="138" y="60"/>
                  </a:lnTo>
                  <a:lnTo>
                    <a:pt x="143" y="62"/>
                  </a:lnTo>
                  <a:lnTo>
                    <a:pt x="153" y="67"/>
                  </a:lnTo>
                  <a:lnTo>
                    <a:pt x="159" y="69"/>
                  </a:lnTo>
                  <a:lnTo>
                    <a:pt x="166" y="67"/>
                  </a:lnTo>
                  <a:lnTo>
                    <a:pt x="177" y="64"/>
                  </a:lnTo>
                  <a:lnTo>
                    <a:pt x="185" y="60"/>
                  </a:lnTo>
                  <a:lnTo>
                    <a:pt x="192" y="54"/>
                  </a:lnTo>
                  <a:lnTo>
                    <a:pt x="196" y="47"/>
                  </a:lnTo>
                  <a:lnTo>
                    <a:pt x="195" y="39"/>
                  </a:lnTo>
                  <a:lnTo>
                    <a:pt x="192" y="31"/>
                  </a:lnTo>
                  <a:lnTo>
                    <a:pt x="189" y="23"/>
                  </a:lnTo>
                  <a:lnTo>
                    <a:pt x="186" y="17"/>
                  </a:lnTo>
                  <a:lnTo>
                    <a:pt x="189" y="12"/>
                  </a:lnTo>
                  <a:lnTo>
                    <a:pt x="193" y="9"/>
                  </a:lnTo>
                  <a:lnTo>
                    <a:pt x="199" y="9"/>
                  </a:lnTo>
                  <a:lnTo>
                    <a:pt x="204" y="9"/>
                  </a:lnTo>
                  <a:lnTo>
                    <a:pt x="211" y="10"/>
                  </a:lnTo>
                  <a:lnTo>
                    <a:pt x="219" y="13"/>
                  </a:lnTo>
                  <a:lnTo>
                    <a:pt x="227" y="18"/>
                  </a:lnTo>
                  <a:lnTo>
                    <a:pt x="235" y="23"/>
                  </a:lnTo>
                  <a:lnTo>
                    <a:pt x="245" y="27"/>
                  </a:lnTo>
                  <a:lnTo>
                    <a:pt x="254" y="31"/>
                  </a:lnTo>
                  <a:lnTo>
                    <a:pt x="262" y="36"/>
                  </a:lnTo>
                  <a:lnTo>
                    <a:pt x="269" y="41"/>
                  </a:lnTo>
                  <a:lnTo>
                    <a:pt x="274" y="47"/>
                  </a:lnTo>
                  <a:lnTo>
                    <a:pt x="276" y="53"/>
                  </a:lnTo>
                  <a:lnTo>
                    <a:pt x="273" y="58"/>
                  </a:lnTo>
                  <a:lnTo>
                    <a:pt x="269" y="61"/>
                  </a:lnTo>
                  <a:lnTo>
                    <a:pt x="264" y="64"/>
                  </a:lnTo>
                  <a:lnTo>
                    <a:pt x="255" y="66"/>
                  </a:lnTo>
                  <a:lnTo>
                    <a:pt x="249" y="67"/>
                  </a:lnTo>
                  <a:lnTo>
                    <a:pt x="241" y="69"/>
                  </a:lnTo>
                  <a:lnTo>
                    <a:pt x="235" y="71"/>
                  </a:lnTo>
                  <a:lnTo>
                    <a:pt x="227" y="93"/>
                  </a:lnTo>
                  <a:lnTo>
                    <a:pt x="218" y="115"/>
                  </a:lnTo>
                  <a:lnTo>
                    <a:pt x="207" y="138"/>
                  </a:lnTo>
                  <a:lnTo>
                    <a:pt x="199" y="160"/>
                  </a:lnTo>
                  <a:lnTo>
                    <a:pt x="196" y="164"/>
                  </a:lnTo>
                  <a:lnTo>
                    <a:pt x="195" y="165"/>
                  </a:lnTo>
                  <a:lnTo>
                    <a:pt x="192" y="165"/>
                  </a:lnTo>
                  <a:lnTo>
                    <a:pt x="188" y="169"/>
                  </a:lnTo>
                  <a:lnTo>
                    <a:pt x="181" y="178"/>
                  </a:lnTo>
                  <a:lnTo>
                    <a:pt x="178" y="184"/>
                  </a:lnTo>
                  <a:lnTo>
                    <a:pt x="174" y="187"/>
                  </a:lnTo>
                  <a:lnTo>
                    <a:pt x="167" y="184"/>
                  </a:lnTo>
                  <a:lnTo>
                    <a:pt x="165" y="180"/>
                  </a:lnTo>
                  <a:lnTo>
                    <a:pt x="166" y="175"/>
                  </a:lnTo>
                  <a:lnTo>
                    <a:pt x="167" y="171"/>
                  </a:lnTo>
                  <a:lnTo>
                    <a:pt x="165" y="165"/>
                  </a:lnTo>
                  <a:lnTo>
                    <a:pt x="162" y="164"/>
                  </a:lnTo>
                  <a:lnTo>
                    <a:pt x="155" y="164"/>
                  </a:lnTo>
                  <a:lnTo>
                    <a:pt x="146" y="164"/>
                  </a:lnTo>
                  <a:lnTo>
                    <a:pt x="136" y="164"/>
                  </a:lnTo>
                  <a:lnTo>
                    <a:pt x="127" y="165"/>
                  </a:lnTo>
                  <a:lnTo>
                    <a:pt x="119" y="166"/>
                  </a:lnTo>
                  <a:lnTo>
                    <a:pt x="112" y="167"/>
                  </a:lnTo>
                  <a:lnTo>
                    <a:pt x="109" y="170"/>
                  </a:lnTo>
                  <a:lnTo>
                    <a:pt x="108" y="178"/>
                  </a:lnTo>
                  <a:lnTo>
                    <a:pt x="108" y="184"/>
                  </a:lnTo>
                  <a:lnTo>
                    <a:pt x="109" y="190"/>
                  </a:lnTo>
                  <a:lnTo>
                    <a:pt x="115" y="193"/>
                  </a:lnTo>
                  <a:lnTo>
                    <a:pt x="120" y="196"/>
                  </a:lnTo>
                  <a:lnTo>
                    <a:pt x="130" y="199"/>
                  </a:lnTo>
                  <a:lnTo>
                    <a:pt x="143" y="201"/>
                  </a:lnTo>
                  <a:lnTo>
                    <a:pt x="159" y="204"/>
                  </a:lnTo>
                  <a:lnTo>
                    <a:pt x="172" y="206"/>
                  </a:lnTo>
                  <a:lnTo>
                    <a:pt x="185" y="210"/>
                  </a:lnTo>
                  <a:lnTo>
                    <a:pt x="199" y="217"/>
                  </a:lnTo>
                  <a:lnTo>
                    <a:pt x="211" y="223"/>
                  </a:lnTo>
                  <a:lnTo>
                    <a:pt x="222" y="231"/>
                  </a:lnTo>
                  <a:lnTo>
                    <a:pt x="234" y="240"/>
                  </a:lnTo>
                  <a:lnTo>
                    <a:pt x="243" y="251"/>
                  </a:lnTo>
                  <a:lnTo>
                    <a:pt x="251" y="261"/>
                  </a:lnTo>
                  <a:lnTo>
                    <a:pt x="255" y="266"/>
                  </a:lnTo>
                  <a:lnTo>
                    <a:pt x="257" y="270"/>
                  </a:lnTo>
                  <a:lnTo>
                    <a:pt x="258" y="274"/>
                  </a:lnTo>
                  <a:lnTo>
                    <a:pt x="257" y="280"/>
                  </a:lnTo>
                  <a:lnTo>
                    <a:pt x="251" y="292"/>
                  </a:lnTo>
                  <a:lnTo>
                    <a:pt x="243" y="303"/>
                  </a:lnTo>
                  <a:lnTo>
                    <a:pt x="232" y="312"/>
                  </a:lnTo>
                  <a:lnTo>
                    <a:pt x="224" y="321"/>
                  </a:lnTo>
                  <a:lnTo>
                    <a:pt x="212" y="338"/>
                  </a:lnTo>
                  <a:lnTo>
                    <a:pt x="203" y="354"/>
                  </a:lnTo>
                  <a:lnTo>
                    <a:pt x="193" y="370"/>
                  </a:lnTo>
                  <a:lnTo>
                    <a:pt x="184" y="383"/>
                  </a:lnTo>
                  <a:lnTo>
                    <a:pt x="176" y="396"/>
                  </a:lnTo>
                  <a:lnTo>
                    <a:pt x="166" y="408"/>
                  </a:lnTo>
                  <a:lnTo>
                    <a:pt x="155" y="418"/>
                  </a:lnTo>
                  <a:lnTo>
                    <a:pt x="144" y="427"/>
                  </a:lnTo>
                  <a:lnTo>
                    <a:pt x="134" y="412"/>
                  </a:lnTo>
                  <a:lnTo>
                    <a:pt x="131" y="396"/>
                  </a:lnTo>
                  <a:lnTo>
                    <a:pt x="132" y="380"/>
                  </a:lnTo>
                  <a:lnTo>
                    <a:pt x="136" y="365"/>
                  </a:lnTo>
                  <a:lnTo>
                    <a:pt x="136" y="358"/>
                  </a:lnTo>
                  <a:lnTo>
                    <a:pt x="136" y="349"/>
                  </a:lnTo>
                  <a:lnTo>
                    <a:pt x="135" y="342"/>
                  </a:lnTo>
                  <a:lnTo>
                    <a:pt x="132" y="336"/>
                  </a:lnTo>
                  <a:lnTo>
                    <a:pt x="127" y="330"/>
                  </a:lnTo>
                  <a:lnTo>
                    <a:pt x="121" y="325"/>
                  </a:lnTo>
                  <a:lnTo>
                    <a:pt x="116" y="319"/>
                  </a:lnTo>
                  <a:lnTo>
                    <a:pt x="111" y="314"/>
                  </a:lnTo>
                  <a:lnTo>
                    <a:pt x="105" y="310"/>
                  </a:lnTo>
                  <a:lnTo>
                    <a:pt x="98" y="305"/>
                  </a:lnTo>
                  <a:lnTo>
                    <a:pt x="92" y="301"/>
                  </a:lnTo>
                  <a:lnTo>
                    <a:pt x="85" y="296"/>
                  </a:lnTo>
                  <a:lnTo>
                    <a:pt x="74" y="282"/>
                  </a:lnTo>
                  <a:lnTo>
                    <a:pt x="71" y="264"/>
                  </a:lnTo>
                  <a:lnTo>
                    <a:pt x="71" y="248"/>
                  </a:lnTo>
                  <a:lnTo>
                    <a:pt x="73" y="240"/>
                  </a:lnTo>
                  <a:lnTo>
                    <a:pt x="75" y="236"/>
                  </a:lnTo>
                  <a:lnTo>
                    <a:pt x="77" y="232"/>
                  </a:lnTo>
                  <a:lnTo>
                    <a:pt x="80" y="228"/>
                  </a:lnTo>
                  <a:lnTo>
                    <a:pt x="85" y="225"/>
                  </a:lnTo>
                  <a:lnTo>
                    <a:pt x="92" y="222"/>
                  </a:lnTo>
                  <a:lnTo>
                    <a:pt x="98" y="219"/>
                  </a:lnTo>
                  <a:lnTo>
                    <a:pt x="103" y="217"/>
                  </a:lnTo>
                  <a:lnTo>
                    <a:pt x="104" y="213"/>
                  </a:lnTo>
                  <a:lnTo>
                    <a:pt x="97" y="201"/>
                  </a:lnTo>
                  <a:lnTo>
                    <a:pt x="86" y="184"/>
                  </a:lnTo>
                  <a:lnTo>
                    <a:pt x="78" y="170"/>
                  </a:lnTo>
                  <a:lnTo>
                    <a:pt x="78" y="165"/>
                  </a:lnTo>
                  <a:lnTo>
                    <a:pt x="67" y="160"/>
                  </a:lnTo>
                  <a:lnTo>
                    <a:pt x="63" y="156"/>
                  </a:lnTo>
                  <a:lnTo>
                    <a:pt x="59" y="151"/>
                  </a:lnTo>
                  <a:lnTo>
                    <a:pt x="51" y="143"/>
                  </a:lnTo>
                  <a:lnTo>
                    <a:pt x="46" y="136"/>
                  </a:lnTo>
                  <a:lnTo>
                    <a:pt x="42" y="131"/>
                  </a:lnTo>
                  <a:lnTo>
                    <a:pt x="39" y="125"/>
                  </a:lnTo>
                  <a:lnTo>
                    <a:pt x="36" y="118"/>
                  </a:lnTo>
                  <a:lnTo>
                    <a:pt x="35" y="108"/>
                  </a:lnTo>
                  <a:lnTo>
                    <a:pt x="35" y="99"/>
                  </a:lnTo>
                  <a:lnTo>
                    <a:pt x="34" y="88"/>
                  </a:lnTo>
                  <a:lnTo>
                    <a:pt x="31" y="79"/>
                  </a:lnTo>
                  <a:lnTo>
                    <a:pt x="28" y="75"/>
                  </a:lnTo>
                  <a:lnTo>
                    <a:pt x="24" y="66"/>
                  </a:lnTo>
                  <a:lnTo>
                    <a:pt x="20" y="57"/>
                  </a:lnTo>
                  <a:lnTo>
                    <a:pt x="17" y="52"/>
                  </a:lnTo>
                  <a:lnTo>
                    <a:pt x="12" y="54"/>
                  </a:lnTo>
                  <a:lnTo>
                    <a:pt x="8" y="61"/>
                  </a:lnTo>
                  <a:lnTo>
                    <a:pt x="5" y="67"/>
                  </a:lnTo>
                  <a:lnTo>
                    <a:pt x="2" y="67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5" y="44"/>
                  </a:lnTo>
                  <a:lnTo>
                    <a:pt x="9" y="38"/>
                  </a:lnTo>
                  <a:lnTo>
                    <a:pt x="15" y="31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74" name="Freeform 34"/>
            <p:cNvSpPr>
              <a:spLocks/>
            </p:cNvSpPr>
            <p:nvPr/>
          </p:nvSpPr>
          <p:spPr bwMode="auto">
            <a:xfrm>
              <a:off x="1047" y="3292"/>
              <a:ext cx="46" cy="32"/>
            </a:xfrm>
            <a:custGeom>
              <a:avLst/>
              <a:gdLst/>
              <a:ahLst/>
              <a:cxnLst>
                <a:cxn ang="0">
                  <a:pos x="37" y="46"/>
                </a:cxn>
                <a:cxn ang="0">
                  <a:pos x="43" y="51"/>
                </a:cxn>
                <a:cxn ang="0">
                  <a:pos x="50" y="55"/>
                </a:cxn>
                <a:cxn ang="0">
                  <a:pos x="55" y="59"/>
                </a:cxn>
                <a:cxn ang="0">
                  <a:pos x="62" y="61"/>
                </a:cxn>
                <a:cxn ang="0">
                  <a:pos x="69" y="64"/>
                </a:cxn>
                <a:cxn ang="0">
                  <a:pos x="77" y="65"/>
                </a:cxn>
                <a:cxn ang="0">
                  <a:pos x="83" y="65"/>
                </a:cxn>
                <a:cxn ang="0">
                  <a:pos x="90" y="65"/>
                </a:cxn>
                <a:cxn ang="0">
                  <a:pos x="83" y="56"/>
                </a:cxn>
                <a:cxn ang="0">
                  <a:pos x="75" y="48"/>
                </a:cxn>
                <a:cxn ang="0">
                  <a:pos x="66" y="39"/>
                </a:cxn>
                <a:cxn ang="0">
                  <a:pos x="56" y="32"/>
                </a:cxn>
                <a:cxn ang="0">
                  <a:pos x="50" y="28"/>
                </a:cxn>
                <a:cxn ang="0">
                  <a:pos x="43" y="22"/>
                </a:cxn>
                <a:cxn ang="0">
                  <a:pos x="35" y="19"/>
                </a:cxn>
                <a:cxn ang="0">
                  <a:pos x="28" y="15"/>
                </a:cxn>
                <a:cxn ang="0">
                  <a:pos x="21" y="11"/>
                </a:cxn>
                <a:cxn ang="0">
                  <a:pos x="14" y="7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" y="13"/>
                </a:cxn>
                <a:cxn ang="0">
                  <a:pos x="2" y="19"/>
                </a:cxn>
                <a:cxn ang="0">
                  <a:pos x="9" y="26"/>
                </a:cxn>
                <a:cxn ang="0">
                  <a:pos x="18" y="32"/>
                </a:cxn>
                <a:cxn ang="0">
                  <a:pos x="29" y="38"/>
                </a:cxn>
                <a:cxn ang="0">
                  <a:pos x="37" y="46"/>
                </a:cxn>
              </a:cxnLst>
              <a:rect l="0" t="0" r="r" b="b"/>
              <a:pathLst>
                <a:path w="90" h="65">
                  <a:moveTo>
                    <a:pt x="37" y="46"/>
                  </a:moveTo>
                  <a:lnTo>
                    <a:pt x="43" y="51"/>
                  </a:lnTo>
                  <a:lnTo>
                    <a:pt x="50" y="55"/>
                  </a:lnTo>
                  <a:lnTo>
                    <a:pt x="55" y="59"/>
                  </a:lnTo>
                  <a:lnTo>
                    <a:pt x="62" y="61"/>
                  </a:lnTo>
                  <a:lnTo>
                    <a:pt x="69" y="64"/>
                  </a:lnTo>
                  <a:lnTo>
                    <a:pt x="77" y="65"/>
                  </a:lnTo>
                  <a:lnTo>
                    <a:pt x="83" y="65"/>
                  </a:lnTo>
                  <a:lnTo>
                    <a:pt x="90" y="65"/>
                  </a:lnTo>
                  <a:lnTo>
                    <a:pt x="83" y="56"/>
                  </a:lnTo>
                  <a:lnTo>
                    <a:pt x="75" y="48"/>
                  </a:lnTo>
                  <a:lnTo>
                    <a:pt x="66" y="39"/>
                  </a:lnTo>
                  <a:lnTo>
                    <a:pt x="56" y="32"/>
                  </a:lnTo>
                  <a:lnTo>
                    <a:pt x="50" y="28"/>
                  </a:lnTo>
                  <a:lnTo>
                    <a:pt x="43" y="22"/>
                  </a:lnTo>
                  <a:lnTo>
                    <a:pt x="35" y="19"/>
                  </a:lnTo>
                  <a:lnTo>
                    <a:pt x="28" y="15"/>
                  </a:lnTo>
                  <a:lnTo>
                    <a:pt x="21" y="11"/>
                  </a:lnTo>
                  <a:lnTo>
                    <a:pt x="14" y="7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13"/>
                  </a:lnTo>
                  <a:lnTo>
                    <a:pt x="2" y="19"/>
                  </a:lnTo>
                  <a:lnTo>
                    <a:pt x="9" y="26"/>
                  </a:lnTo>
                  <a:lnTo>
                    <a:pt x="18" y="32"/>
                  </a:lnTo>
                  <a:lnTo>
                    <a:pt x="29" y="38"/>
                  </a:lnTo>
                  <a:lnTo>
                    <a:pt x="37" y="46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75" name="Freeform 35"/>
            <p:cNvSpPr>
              <a:spLocks/>
            </p:cNvSpPr>
            <p:nvPr/>
          </p:nvSpPr>
          <p:spPr bwMode="auto">
            <a:xfrm>
              <a:off x="1099" y="3361"/>
              <a:ext cx="14" cy="6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23" y="29"/>
                </a:cxn>
                <a:cxn ang="0">
                  <a:pos x="22" y="19"/>
                </a:cxn>
                <a:cxn ang="0">
                  <a:pos x="21" y="9"/>
                </a:cxn>
                <a:cxn ang="0">
                  <a:pos x="19" y="0"/>
                </a:cxn>
                <a:cxn ang="0">
                  <a:pos x="14" y="7"/>
                </a:cxn>
                <a:cxn ang="0">
                  <a:pos x="8" y="13"/>
                </a:cxn>
                <a:cxn ang="0">
                  <a:pos x="4" y="21"/>
                </a:cxn>
                <a:cxn ang="0">
                  <a:pos x="2" y="30"/>
                </a:cxn>
                <a:cxn ang="0">
                  <a:pos x="0" y="56"/>
                </a:cxn>
                <a:cxn ang="0">
                  <a:pos x="2" y="82"/>
                </a:cxn>
                <a:cxn ang="0">
                  <a:pos x="8" y="107"/>
                </a:cxn>
                <a:cxn ang="0">
                  <a:pos x="21" y="130"/>
                </a:cxn>
                <a:cxn ang="0">
                  <a:pos x="22" y="132"/>
                </a:cxn>
                <a:cxn ang="0">
                  <a:pos x="25" y="133"/>
                </a:cxn>
                <a:cxn ang="0">
                  <a:pos x="26" y="135"/>
                </a:cxn>
                <a:cxn ang="0">
                  <a:pos x="27" y="137"/>
                </a:cxn>
                <a:cxn ang="0">
                  <a:pos x="29" y="112"/>
                </a:cxn>
                <a:cxn ang="0">
                  <a:pos x="29" y="87"/>
                </a:cxn>
                <a:cxn ang="0">
                  <a:pos x="27" y="61"/>
                </a:cxn>
                <a:cxn ang="0">
                  <a:pos x="25" y="38"/>
                </a:cxn>
              </a:cxnLst>
              <a:rect l="0" t="0" r="r" b="b"/>
              <a:pathLst>
                <a:path w="29" h="137">
                  <a:moveTo>
                    <a:pt x="25" y="38"/>
                  </a:moveTo>
                  <a:lnTo>
                    <a:pt x="23" y="29"/>
                  </a:lnTo>
                  <a:lnTo>
                    <a:pt x="22" y="19"/>
                  </a:lnTo>
                  <a:lnTo>
                    <a:pt x="21" y="9"/>
                  </a:lnTo>
                  <a:lnTo>
                    <a:pt x="19" y="0"/>
                  </a:lnTo>
                  <a:lnTo>
                    <a:pt x="14" y="7"/>
                  </a:lnTo>
                  <a:lnTo>
                    <a:pt x="8" y="13"/>
                  </a:lnTo>
                  <a:lnTo>
                    <a:pt x="4" y="21"/>
                  </a:lnTo>
                  <a:lnTo>
                    <a:pt x="2" y="30"/>
                  </a:lnTo>
                  <a:lnTo>
                    <a:pt x="0" y="56"/>
                  </a:lnTo>
                  <a:lnTo>
                    <a:pt x="2" y="82"/>
                  </a:lnTo>
                  <a:lnTo>
                    <a:pt x="8" y="107"/>
                  </a:lnTo>
                  <a:lnTo>
                    <a:pt x="21" y="130"/>
                  </a:lnTo>
                  <a:lnTo>
                    <a:pt x="22" y="132"/>
                  </a:lnTo>
                  <a:lnTo>
                    <a:pt x="25" y="133"/>
                  </a:lnTo>
                  <a:lnTo>
                    <a:pt x="26" y="135"/>
                  </a:lnTo>
                  <a:lnTo>
                    <a:pt x="27" y="137"/>
                  </a:lnTo>
                  <a:lnTo>
                    <a:pt x="29" y="112"/>
                  </a:lnTo>
                  <a:lnTo>
                    <a:pt x="29" y="87"/>
                  </a:lnTo>
                  <a:lnTo>
                    <a:pt x="27" y="61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43076" name="Freeform 36"/>
            <p:cNvSpPr>
              <a:spLocks/>
            </p:cNvSpPr>
            <p:nvPr/>
          </p:nvSpPr>
          <p:spPr bwMode="auto">
            <a:xfrm>
              <a:off x="944" y="3506"/>
              <a:ext cx="80" cy="8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0" y="4"/>
                </a:cxn>
                <a:cxn ang="0">
                  <a:pos x="5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14" y="12"/>
                </a:cxn>
                <a:cxn ang="0">
                  <a:pos x="21" y="13"/>
                </a:cxn>
                <a:cxn ang="0">
                  <a:pos x="28" y="14"/>
                </a:cxn>
                <a:cxn ang="0">
                  <a:pos x="43" y="16"/>
                </a:cxn>
                <a:cxn ang="0">
                  <a:pos x="59" y="17"/>
                </a:cxn>
                <a:cxn ang="0">
                  <a:pos x="75" y="17"/>
                </a:cxn>
                <a:cxn ang="0">
                  <a:pos x="92" y="17"/>
                </a:cxn>
                <a:cxn ang="0">
                  <a:pos x="109" y="16"/>
                </a:cxn>
                <a:cxn ang="0">
                  <a:pos x="125" y="14"/>
                </a:cxn>
                <a:cxn ang="0">
                  <a:pos x="143" y="12"/>
                </a:cxn>
                <a:cxn ang="0">
                  <a:pos x="159" y="9"/>
                </a:cxn>
                <a:cxn ang="0">
                  <a:pos x="144" y="7"/>
                </a:cxn>
                <a:cxn ang="0">
                  <a:pos x="129" y="4"/>
                </a:cxn>
                <a:cxn ang="0">
                  <a:pos x="115" y="3"/>
                </a:cxn>
                <a:cxn ang="0">
                  <a:pos x="100" y="3"/>
                </a:cxn>
                <a:cxn ang="0">
                  <a:pos x="83" y="3"/>
                </a:cxn>
                <a:cxn ang="0">
                  <a:pos x="69" y="3"/>
                </a:cxn>
                <a:cxn ang="0">
                  <a:pos x="54" y="1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3" y="3"/>
                </a:cxn>
                <a:cxn ang="0">
                  <a:pos x="32" y="4"/>
                </a:cxn>
                <a:cxn ang="0">
                  <a:pos x="29" y="5"/>
                </a:cxn>
              </a:cxnLst>
              <a:rect l="0" t="0" r="r" b="b"/>
              <a:pathLst>
                <a:path w="159" h="17">
                  <a:moveTo>
                    <a:pt x="29" y="5"/>
                  </a:moveTo>
                  <a:lnTo>
                    <a:pt x="24" y="1"/>
                  </a:lnTo>
                  <a:lnTo>
                    <a:pt x="17" y="1"/>
                  </a:lnTo>
                  <a:lnTo>
                    <a:pt x="10" y="4"/>
                  </a:lnTo>
                  <a:lnTo>
                    <a:pt x="5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6" y="10"/>
                  </a:lnTo>
                  <a:lnTo>
                    <a:pt x="14" y="12"/>
                  </a:lnTo>
                  <a:lnTo>
                    <a:pt x="21" y="13"/>
                  </a:lnTo>
                  <a:lnTo>
                    <a:pt x="28" y="14"/>
                  </a:lnTo>
                  <a:lnTo>
                    <a:pt x="43" y="16"/>
                  </a:lnTo>
                  <a:lnTo>
                    <a:pt x="59" y="17"/>
                  </a:lnTo>
                  <a:lnTo>
                    <a:pt x="75" y="17"/>
                  </a:lnTo>
                  <a:lnTo>
                    <a:pt x="92" y="17"/>
                  </a:lnTo>
                  <a:lnTo>
                    <a:pt x="109" y="16"/>
                  </a:lnTo>
                  <a:lnTo>
                    <a:pt x="125" y="14"/>
                  </a:lnTo>
                  <a:lnTo>
                    <a:pt x="143" y="12"/>
                  </a:lnTo>
                  <a:lnTo>
                    <a:pt x="159" y="9"/>
                  </a:lnTo>
                  <a:lnTo>
                    <a:pt x="144" y="7"/>
                  </a:lnTo>
                  <a:lnTo>
                    <a:pt x="129" y="4"/>
                  </a:lnTo>
                  <a:lnTo>
                    <a:pt x="115" y="3"/>
                  </a:lnTo>
                  <a:lnTo>
                    <a:pt x="100" y="3"/>
                  </a:lnTo>
                  <a:lnTo>
                    <a:pt x="83" y="3"/>
                  </a:lnTo>
                  <a:lnTo>
                    <a:pt x="69" y="3"/>
                  </a:lnTo>
                  <a:lnTo>
                    <a:pt x="54" y="1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3"/>
                  </a:lnTo>
                  <a:lnTo>
                    <a:pt x="32" y="4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43077" name="Rectangle 37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424862" cy="1150938"/>
          </a:xfrm>
          <a:solidFill>
            <a:srgbClr val="CCECFF"/>
          </a:solidFill>
          <a:ln/>
        </p:spPr>
        <p:txBody>
          <a:bodyPr/>
          <a:lstStyle/>
          <a:p>
            <a:r>
              <a:rPr lang="en-GB" sz="3200" b="1">
                <a:latin typeface="Arial Narrow" pitchFamily="34" charset="0"/>
              </a:rPr>
              <a:t>Lesson 5: Develop multifaceted strategies to address interplay between supply &amp; demand</a:t>
            </a:r>
            <a:endParaRPr lang="en-US" sz="3200" b="1"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GB" sz="3600"/>
              <a:t>Three generations of knowledge to action thinking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775"/>
            <a:ext cx="34544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/>
              <a:t>Knowledge transfer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 b="1"/>
              <a:t>Knowledge exchange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 b="1"/>
              <a:t>Knowledge integration</a:t>
            </a:r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28775"/>
            <a:ext cx="4173537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Knowledge a product –degree of use a function of </a:t>
            </a:r>
            <a:r>
              <a:rPr lang="en-GB" sz="2400" b="1">
                <a:solidFill>
                  <a:srgbClr val="CC0000"/>
                </a:solidFill>
              </a:rPr>
              <a:t>effective packaging</a:t>
            </a:r>
          </a:p>
          <a:p>
            <a:pPr>
              <a:lnSpc>
                <a:spcPct val="90000"/>
              </a:lnSpc>
            </a:pPr>
            <a:r>
              <a:rPr lang="en-GB" sz="2400"/>
              <a:t>Knowledge the result of social &amp; political processes – degree of use a function of </a:t>
            </a:r>
            <a:r>
              <a:rPr lang="en-GB" sz="2400" b="1">
                <a:solidFill>
                  <a:srgbClr val="CC0000"/>
                </a:solidFill>
              </a:rPr>
              <a:t>effective relationships and interaction</a:t>
            </a:r>
          </a:p>
          <a:p>
            <a:pPr>
              <a:lnSpc>
                <a:spcPct val="90000"/>
              </a:lnSpc>
            </a:pPr>
            <a:r>
              <a:rPr lang="en-GB" sz="2400"/>
              <a:t>Knowledge embedded in systems and cultures – degree of use a function of </a:t>
            </a:r>
            <a:r>
              <a:rPr lang="en-GB" sz="2400" b="1">
                <a:solidFill>
                  <a:srgbClr val="CC0000"/>
                </a:solidFill>
              </a:rPr>
              <a:t>effective integration with organisations and systems</a:t>
            </a: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5148263" y="623728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/>
              <a:t>Source: Best et al 2008</a:t>
            </a: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Freeform 2"/>
          <p:cNvSpPr>
            <a:spLocks/>
          </p:cNvSpPr>
          <p:nvPr/>
        </p:nvSpPr>
        <p:spPr bwMode="auto">
          <a:xfrm>
            <a:off x="2878138" y="1062038"/>
            <a:ext cx="3748087" cy="5643562"/>
          </a:xfrm>
          <a:custGeom>
            <a:avLst/>
            <a:gdLst/>
            <a:ahLst/>
            <a:cxnLst>
              <a:cxn ang="0">
                <a:pos x="266" y="1657"/>
              </a:cxn>
              <a:cxn ang="0">
                <a:pos x="0" y="2621"/>
              </a:cxn>
              <a:cxn ang="0">
                <a:pos x="911" y="3555"/>
              </a:cxn>
              <a:cxn ang="0">
                <a:pos x="2361" y="414"/>
              </a:cxn>
              <a:cxn ang="0">
                <a:pos x="2361" y="0"/>
              </a:cxn>
              <a:cxn ang="0">
                <a:pos x="744" y="2648"/>
              </a:cxn>
              <a:cxn ang="0">
                <a:pos x="266" y="1657"/>
              </a:cxn>
            </a:cxnLst>
            <a:rect l="0" t="0" r="r" b="b"/>
            <a:pathLst>
              <a:path w="2361" h="3555">
                <a:moveTo>
                  <a:pt x="266" y="1657"/>
                </a:moveTo>
                <a:lnTo>
                  <a:pt x="0" y="2621"/>
                </a:lnTo>
                <a:lnTo>
                  <a:pt x="911" y="3555"/>
                </a:lnTo>
                <a:lnTo>
                  <a:pt x="2361" y="414"/>
                </a:lnTo>
                <a:lnTo>
                  <a:pt x="2361" y="0"/>
                </a:lnTo>
                <a:lnTo>
                  <a:pt x="744" y="2648"/>
                </a:lnTo>
                <a:lnTo>
                  <a:pt x="266" y="1657"/>
                </a:lnTo>
                <a:close/>
              </a:path>
            </a:pathLst>
          </a:custGeom>
          <a:solidFill>
            <a:srgbClr val="FF99CC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/>
          <a:lstStyle/>
          <a:p>
            <a:r>
              <a:rPr lang="en-GB" sz="3600"/>
              <a:t>Generic features of effective practices to increase research impact</a:t>
            </a:r>
            <a:endParaRPr lang="en-GB" b="1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en-GB" sz="2400" b="1"/>
              <a:t>Research must be translated</a:t>
            </a:r>
            <a:r>
              <a:rPr lang="en-GB" sz="2400"/>
              <a:t> - adaptation of findings to specific policy and practice contexts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en-GB" sz="2400" b="1"/>
              <a:t>Enthusiasm</a:t>
            </a:r>
            <a:r>
              <a:rPr lang="en-GB" sz="2400"/>
              <a:t>- of key individuals - personal contact is most effective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en-GB" sz="2400" b="1"/>
              <a:t>Contextual analysis</a:t>
            </a:r>
            <a:r>
              <a:rPr lang="en-GB" sz="2400"/>
              <a:t> - understanding and targeting specific barriers to, and enablers of, change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en-GB" sz="2400" b="1"/>
              <a:t>Credibility</a:t>
            </a:r>
            <a:r>
              <a:rPr lang="en-GB" sz="2400"/>
              <a:t> - strong evidence from trusted source, inc. endorsement from opinion leaders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en-GB" sz="2400" b="1"/>
              <a:t>Leadership</a:t>
            </a:r>
            <a:r>
              <a:rPr lang="en-GB" sz="2400"/>
              <a:t> - within research impact settings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en-GB" sz="2400" b="1"/>
              <a:t>Support</a:t>
            </a:r>
            <a:r>
              <a:rPr lang="en-GB" sz="2400"/>
              <a:t> - ongoing financial, technical &amp; emotional support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en-GB" sz="2400" b="1"/>
              <a:t>Integration</a:t>
            </a:r>
            <a:r>
              <a:rPr lang="en-GB" sz="2400"/>
              <a:t> - of new activities with existing systems and activities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4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4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4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4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4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35938" cy="1595438"/>
          </a:xfrm>
          <a:solidFill>
            <a:srgbClr val="CCECFF"/>
          </a:solidFill>
        </p:spPr>
        <p:txBody>
          <a:bodyPr/>
          <a:lstStyle/>
          <a:p>
            <a:r>
              <a:rPr lang="en-GB" sz="3600" b="1">
                <a:latin typeface="Arial Narrow" pitchFamily="34" charset="0"/>
              </a:rPr>
              <a:t>Lesson 6: Recognise role of dedicated knowledge broker organisations/ networks</a:t>
            </a:r>
            <a:endParaRPr lang="en-US" sz="3600" b="1">
              <a:latin typeface="Arial Narrow" pitchFamily="34" charset="0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6696075" cy="4681538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b="1"/>
              <a:t>Three brokerage frameworks</a:t>
            </a:r>
          </a:p>
          <a:p>
            <a:r>
              <a:rPr lang="en-GB" sz="2800" b="1" i="1"/>
              <a:t>Knowledge management</a:t>
            </a:r>
            <a:r>
              <a:rPr lang="en-GB" sz="2800"/>
              <a:t> - facilitating creation, diffusion and use of knowledge</a:t>
            </a:r>
          </a:p>
          <a:p>
            <a:r>
              <a:rPr lang="en-GB" sz="2800" b="1" i="1"/>
              <a:t>Linkage and exchange - </a:t>
            </a:r>
            <a:r>
              <a:rPr lang="en-GB" sz="2800"/>
              <a:t>brokering the relationship between ‘creators’ and ‘users’</a:t>
            </a:r>
          </a:p>
          <a:p>
            <a:r>
              <a:rPr lang="en-GB" sz="2800" b="1" i="1"/>
              <a:t>Capacity building</a:t>
            </a:r>
            <a:r>
              <a:rPr lang="en-GB" sz="2800"/>
              <a:t> - improving capacity to interpret and use evidence, and produce more accessible analytical reports</a:t>
            </a:r>
          </a:p>
          <a:p>
            <a:pPr algn="r">
              <a:buFontTx/>
              <a:buNone/>
            </a:pPr>
            <a:r>
              <a:rPr lang="en-GB" sz="2000"/>
              <a:t>Based on Oldham and McLean 1997</a:t>
            </a:r>
            <a:endParaRPr lang="en-US" sz="2000"/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213100"/>
            <a:ext cx="177482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4868863"/>
            <a:ext cx="5472112" cy="1582737"/>
          </a:xfrm>
        </p:spPr>
        <p:txBody>
          <a:bodyPr/>
          <a:lstStyle/>
          <a:p>
            <a:r>
              <a:rPr lang="en-GB" sz="2400" b="1" i="1">
                <a:latin typeface="Calibri" pitchFamily="34" charset="0"/>
              </a:rPr>
              <a:t>Using Evidence: How research can inform public services</a:t>
            </a:r>
            <a:r>
              <a:rPr lang="en-GB" sz="2400" i="1">
                <a:latin typeface="Calibri" pitchFamily="34" charset="0"/>
              </a:rPr>
              <a:t> </a:t>
            </a:r>
            <a:br>
              <a:rPr lang="en-GB" sz="2400" i="1">
                <a:latin typeface="Calibri" pitchFamily="34" charset="0"/>
              </a:rPr>
            </a:br>
            <a:r>
              <a:rPr lang="en-GB" sz="2000" b="1">
                <a:latin typeface="Calibri" pitchFamily="34" charset="0"/>
              </a:rPr>
              <a:t>(Nutley, Walter and Davies, Policy Press, 2007)</a:t>
            </a:r>
            <a:endParaRPr lang="en-US" sz="2000" b="1">
              <a:latin typeface="Calibri" pitchFamily="34" charset="0"/>
            </a:endParaRPr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716338"/>
            <a:ext cx="2005013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835150" y="404813"/>
            <a:ext cx="5761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>
                <a:latin typeface="Arial" charset="0"/>
              </a:rPr>
              <a:t>My knowledge base</a:t>
            </a:r>
            <a:endParaRPr lang="en-US" sz="4000">
              <a:latin typeface="Arial" charset="0"/>
            </a:endParaRPr>
          </a:p>
        </p:txBody>
      </p:sp>
      <p:graphicFrame>
        <p:nvGraphicFramePr>
          <p:cNvPr id="296965" name="Object 5"/>
          <p:cNvGraphicFramePr>
            <a:graphicFrameLocks noChangeAspect="1"/>
          </p:cNvGraphicFramePr>
          <p:nvPr/>
        </p:nvGraphicFramePr>
        <p:xfrm>
          <a:off x="971550" y="1341438"/>
          <a:ext cx="16621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6" name="Document" r:id="rId5" imgW="1895288" imgH="2535048" progId="Word.Document.8">
                  <p:embed/>
                </p:oleObj>
              </mc:Choice>
              <mc:Fallback>
                <p:oleObj name="Document" r:id="rId5" imgW="1895288" imgH="2535048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341438"/>
                        <a:ext cx="1662113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3348038" y="1557338"/>
            <a:ext cx="497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Research Unit for Research Utilisation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3059113" y="2205038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/>
              <a:t>Developing cross-sector knowledge on research use</a:t>
            </a:r>
            <a:endParaRPr lang="en-US" sz="2000"/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2574925" y="2636838"/>
            <a:ext cx="656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</a:rPr>
              <a:t>Education   Healthcare   Social Care   Criminal Justice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296969" name="Text Box 9"/>
          <p:cNvSpPr txBox="1">
            <a:spLocks noChangeArrowheads="1"/>
          </p:cNvSpPr>
          <p:nvPr/>
        </p:nvSpPr>
        <p:spPr bwMode="auto">
          <a:xfrm>
            <a:off x="4500563" y="3141663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/>
              <a:t>www.ruru.ac.uk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1595438"/>
          </a:xfrm>
          <a:solidFill>
            <a:srgbClr val="CCECFF"/>
          </a:solidFill>
        </p:spPr>
        <p:txBody>
          <a:bodyPr/>
          <a:lstStyle/>
          <a:p>
            <a:r>
              <a:rPr lang="en-GB" sz="3600" b="1">
                <a:latin typeface="Arial Narrow" pitchFamily="34" charset="0"/>
              </a:rPr>
              <a:t>Lesson 7: Target multiple voices to increase opportunities for evidence to become part of policy discourse</a:t>
            </a:r>
            <a:endParaRPr lang="en-US" sz="3600" b="1">
              <a:latin typeface="Arial Narrow" pitchFamily="34" charset="0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92375"/>
            <a:ext cx="6262688" cy="4105275"/>
          </a:xfrm>
        </p:spPr>
        <p:txBody>
          <a:bodyPr/>
          <a:lstStyle/>
          <a:p>
            <a:r>
              <a:rPr lang="en-GB" sz="2800"/>
              <a:t>Feeding evidence into wider political &amp; public debate</a:t>
            </a:r>
          </a:p>
          <a:p>
            <a:r>
              <a:rPr lang="en-GB" sz="2800"/>
              <a:t>Deliberative inquiry, citizen juries, etc</a:t>
            </a:r>
          </a:p>
          <a:p>
            <a:r>
              <a:rPr lang="en-GB" sz="2800"/>
              <a:t>More challenging approach for governments – ‘letting go’</a:t>
            </a:r>
          </a:p>
          <a:p>
            <a:r>
              <a:rPr lang="en-GB" sz="2800"/>
              <a:t>More challenging role for researchers and research advocates – contestation and debate</a:t>
            </a:r>
            <a:endParaRPr lang="en-US" sz="2800"/>
          </a:p>
        </p:txBody>
      </p:sp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0686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1595438"/>
          </a:xfrm>
          <a:solidFill>
            <a:srgbClr val="CCECFF"/>
          </a:solidFill>
        </p:spPr>
        <p:txBody>
          <a:bodyPr/>
          <a:lstStyle/>
          <a:p>
            <a:r>
              <a:rPr lang="en-GB" sz="3600" b="1">
                <a:latin typeface="Arial Narrow" pitchFamily="34" charset="0"/>
              </a:rPr>
              <a:t>Lesson 8: Evaluate (KE) strategies to improve research use and learn from this</a:t>
            </a:r>
            <a:endParaRPr lang="en-US" sz="3600" b="1">
              <a:latin typeface="Arial Narrow" pitchFamily="34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92375"/>
            <a:ext cx="7772400" cy="3603625"/>
          </a:xfrm>
        </p:spPr>
        <p:txBody>
          <a:bodyPr/>
          <a:lstStyle/>
          <a:p>
            <a:r>
              <a:rPr lang="en-GB"/>
              <a:t>Rarely done in any systematic way</a:t>
            </a:r>
          </a:p>
          <a:p>
            <a:r>
              <a:rPr lang="en-GB"/>
              <a:t>KE an immature discipline: under-theorised and limited empirical evidence</a:t>
            </a:r>
          </a:p>
          <a:p>
            <a:r>
              <a:rPr lang="en-GB"/>
              <a:t>Underdeveloped evaluation frameworks and tools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GB" sz="3600"/>
              <a:t>Conclusions (or delusions/illusions?)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6192837" cy="4968875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No room for complacency</a:t>
            </a:r>
          </a:p>
          <a:p>
            <a:pPr>
              <a:lnSpc>
                <a:spcPct val="90000"/>
              </a:lnSpc>
            </a:pPr>
            <a:r>
              <a:rPr lang="en-GB" sz="2800"/>
              <a:t>Making an impact on public policy and practice is challenging at all times</a:t>
            </a:r>
          </a:p>
          <a:p>
            <a:pPr>
              <a:lnSpc>
                <a:spcPct val="90000"/>
              </a:lnSpc>
            </a:pPr>
            <a:r>
              <a:rPr lang="en-GB" sz="2800"/>
              <a:t>Crises tend to unsettle existing patterns of policy making and create opportunities for innovation and learning</a:t>
            </a:r>
          </a:p>
          <a:p>
            <a:pPr>
              <a:lnSpc>
                <a:spcPct val="90000"/>
              </a:lnSpc>
            </a:pPr>
            <a:r>
              <a:rPr lang="en-GB" sz="2800"/>
              <a:t>Researchers &amp; evaluators need to provide compelling ideas and persuasive evidence in innovative and efficient ways</a:t>
            </a:r>
          </a:p>
        </p:txBody>
      </p:sp>
      <p:pic>
        <p:nvPicPr>
          <p:cNvPr id="3072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076700"/>
            <a:ext cx="2054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7214" name="Group 14"/>
          <p:cNvGrpSpPr>
            <a:grpSpLocks/>
          </p:cNvGrpSpPr>
          <p:nvPr/>
        </p:nvGrpSpPr>
        <p:grpSpPr bwMode="auto">
          <a:xfrm>
            <a:off x="6951663" y="1484313"/>
            <a:ext cx="2192337" cy="2039937"/>
            <a:chOff x="4379" y="1207"/>
            <a:chExt cx="1381" cy="1285"/>
          </a:xfrm>
        </p:grpSpPr>
        <p:pic>
          <p:nvPicPr>
            <p:cNvPr id="30721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9" y="1207"/>
              <a:ext cx="1381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7213" name="Rectangle 13"/>
            <p:cNvSpPr>
              <a:spLocks noChangeArrowheads="1"/>
            </p:cNvSpPr>
            <p:nvPr/>
          </p:nvSpPr>
          <p:spPr bwMode="auto">
            <a:xfrm>
              <a:off x="4422" y="1480"/>
              <a:ext cx="590" cy="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437063"/>
            <a:ext cx="5113338" cy="639762"/>
          </a:xfrm>
        </p:spPr>
        <p:txBody>
          <a:bodyPr/>
          <a:lstStyle/>
          <a:p>
            <a:r>
              <a:rPr lang="en-GB" sz="3200" b="1">
                <a:latin typeface="Calibri" pitchFamily="34" charset="0"/>
              </a:rPr>
              <a:t>Sandra.Nutley@ed.ac.uk</a:t>
            </a:r>
            <a:endParaRPr lang="en-US" sz="3200" b="1">
              <a:latin typeface="Calibri" pitchFamily="34" charset="0"/>
            </a:endParaRP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5364163" y="6216650"/>
            <a:ext cx="3421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200" b="1"/>
              <a:t>www.ruru.ac.uk</a:t>
            </a:r>
          </a:p>
        </p:txBody>
      </p:sp>
      <p:pic>
        <p:nvPicPr>
          <p:cNvPr id="360452" name="Picture 4" descr="morepor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908050"/>
            <a:ext cx="3549650" cy="5300663"/>
          </a:xfrm>
          <a:prstGeom prst="rect">
            <a:avLst/>
          </a:prstGeom>
          <a:noFill/>
        </p:spPr>
      </p:pic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468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i="1"/>
              <a:t>Thank You</a:t>
            </a:r>
            <a:endParaRPr lang="en-US" sz="3600" b="1" i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Any questions? </a:t>
            </a:r>
          </a:p>
        </p:txBody>
      </p:sp>
      <p:grpSp>
        <p:nvGrpSpPr>
          <p:cNvPr id="358403" name="Group 3"/>
          <p:cNvGrpSpPr>
            <a:grpSpLocks/>
          </p:cNvGrpSpPr>
          <p:nvPr/>
        </p:nvGrpSpPr>
        <p:grpSpPr bwMode="auto">
          <a:xfrm>
            <a:off x="539750" y="1916113"/>
            <a:ext cx="3816350" cy="3654425"/>
            <a:chOff x="340" y="1207"/>
            <a:chExt cx="2404" cy="2302"/>
          </a:xfrm>
        </p:grpSpPr>
        <p:pic>
          <p:nvPicPr>
            <p:cNvPr id="3584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207"/>
              <a:ext cx="2404" cy="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8405" name="Text Box 5"/>
            <p:cNvSpPr txBox="1">
              <a:spLocks noChangeArrowheads="1"/>
            </p:cNvSpPr>
            <p:nvPr/>
          </p:nvSpPr>
          <p:spPr bwMode="auto">
            <a:xfrm>
              <a:off x="340" y="3067"/>
              <a:ext cx="408" cy="442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000">
                  <a:latin typeface="Times New Roman" pitchFamily="18" charset="0"/>
                  <a:sym typeface="Wingdings" pitchFamily="2" charset="2"/>
                </a:rPr>
                <a:t></a:t>
              </a:r>
            </a:p>
          </p:txBody>
        </p:sp>
      </p:grpSp>
      <p:grpSp>
        <p:nvGrpSpPr>
          <p:cNvPr id="358406" name="Group 6"/>
          <p:cNvGrpSpPr>
            <a:grpSpLocks/>
          </p:cNvGrpSpPr>
          <p:nvPr/>
        </p:nvGrpSpPr>
        <p:grpSpPr bwMode="auto">
          <a:xfrm>
            <a:off x="4427538" y="1773238"/>
            <a:ext cx="4249737" cy="4606925"/>
            <a:chOff x="2789" y="1117"/>
            <a:chExt cx="2677" cy="2902"/>
          </a:xfrm>
        </p:grpSpPr>
        <p:pic>
          <p:nvPicPr>
            <p:cNvPr id="358407" name="Picture 7" descr="Naked tande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9" y="1344"/>
              <a:ext cx="2675" cy="2675"/>
            </a:xfrm>
            <a:prstGeom prst="rect">
              <a:avLst/>
            </a:prstGeom>
            <a:noFill/>
          </p:spPr>
        </p:pic>
        <p:sp>
          <p:nvSpPr>
            <p:cNvPr id="358408" name="Text Box 8"/>
            <p:cNvSpPr txBox="1">
              <a:spLocks noChangeArrowheads="1"/>
            </p:cNvSpPr>
            <p:nvPr/>
          </p:nvSpPr>
          <p:spPr bwMode="auto">
            <a:xfrm>
              <a:off x="5012" y="1117"/>
              <a:ext cx="454" cy="4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4000">
                  <a:latin typeface="Times New Roman" pitchFamily="18" charset="0"/>
                  <a:sym typeface="Wingdings" pitchFamily="2" charset="2"/>
                </a:rPr>
                <a:t>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An era of austerity: </a:t>
            </a:r>
            <a:br>
              <a:rPr lang="en-GB" sz="4000"/>
            </a:br>
            <a:r>
              <a:rPr lang="en-GB" sz="4000"/>
              <a:t>a UK-centric view?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830888" cy="4114800"/>
          </a:xfrm>
        </p:spPr>
        <p:txBody>
          <a:bodyPr/>
          <a:lstStyle/>
          <a:p>
            <a:r>
              <a:rPr lang="en-GB" sz="2800"/>
              <a:t>Yes, but not limited to the UK</a:t>
            </a:r>
          </a:p>
          <a:p>
            <a:r>
              <a:rPr lang="en-GB" sz="2800"/>
              <a:t>Brings the issue of making and demonstrating impact into sharp relieve, especially after the boom years</a:t>
            </a:r>
          </a:p>
          <a:p>
            <a:r>
              <a:rPr lang="en-GB" sz="2800"/>
              <a:t>Australia may not be immune: ‘Some believe that the current boom could end as soon as 2014’ (The Economist 28/5/11)</a:t>
            </a:r>
          </a:p>
          <a:p>
            <a:endParaRPr lang="en-GB" sz="2800"/>
          </a:p>
        </p:txBody>
      </p:sp>
      <p:pic>
        <p:nvPicPr>
          <p:cNvPr id="326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565400"/>
            <a:ext cx="25685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GB" sz="4000"/>
              <a:t>Impact on research &amp; evaluation: threat or opportunity?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064500" cy="3384550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UK: </a:t>
            </a:r>
            <a:r>
              <a:rPr lang="en-GB" sz="2800" i="1"/>
              <a:t>‘Arguably the role of social research becomes more important to guide practice in an era of austerity than one of affluence’</a:t>
            </a:r>
            <a:r>
              <a:rPr lang="en-GB" sz="2800"/>
              <a:t> </a:t>
            </a:r>
            <a:r>
              <a:rPr lang="en-GB" sz="2400"/>
              <a:t>(SRA 2010)</a:t>
            </a:r>
          </a:p>
          <a:p>
            <a:pPr>
              <a:lnSpc>
                <a:spcPct val="90000"/>
              </a:lnSpc>
            </a:pPr>
            <a:r>
              <a:rPr lang="en-GB" sz="2800"/>
              <a:t>USA: </a:t>
            </a:r>
            <a:r>
              <a:rPr lang="en-GB" sz="2800" i="1"/>
              <a:t>‘There seems to be broad [bipartisan] agreement: We need an evidence-based system to guide future budget decisions that assesses the relative performance and impact of all government programs’</a:t>
            </a:r>
            <a:r>
              <a:rPr lang="en-GB" sz="2800"/>
              <a:t> </a:t>
            </a:r>
            <a:r>
              <a:rPr lang="en-GB" sz="2400"/>
              <a:t>(Center for American Progress, July 2011)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468313" y="5084763"/>
            <a:ext cx="82073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GB" sz="2800" b="1"/>
              <a:t>Underpinning rationale: 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GB" sz="2800"/>
              <a:t>Evidence-based policies and practices</a:t>
            </a:r>
            <a:r>
              <a:rPr lang="en-GB" sz="2800" i="1"/>
              <a:t> ‘more likely to be better informed, more effective and less expensive’ </a:t>
            </a:r>
            <a:r>
              <a:rPr lang="en-GB"/>
              <a:t>(Campbell et al 2007)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n-GB"/>
              <a:t>Threat more of a reality in UK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5183187" cy="2736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Job cuts for researchers in government</a:t>
            </a:r>
          </a:p>
          <a:p>
            <a:pPr>
              <a:lnSpc>
                <a:spcPct val="90000"/>
              </a:lnSpc>
            </a:pPr>
            <a:r>
              <a:rPr lang="en-GB" sz="2800"/>
              <a:t>Research and evaluation budgets slashed</a:t>
            </a:r>
          </a:p>
          <a:p>
            <a:pPr>
              <a:lnSpc>
                <a:spcPct val="90000"/>
              </a:lnSpc>
            </a:pPr>
            <a:r>
              <a:rPr lang="en-GB" sz="2800"/>
              <a:t>Researchers &amp; evaluators having to do more with less</a:t>
            </a:r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527175"/>
            <a:ext cx="29575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5940425" y="4292600"/>
            <a:ext cx="3024188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>
                <a:latin typeface="Gungsuh" pitchFamily="18" charset="-127"/>
              </a:rPr>
              <a:t>‘One person's riot is another’s research grant’ 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611188" y="3762375"/>
            <a:ext cx="51831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/>
              <a:t>But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/>
              <a:t>Research impact demands have raised status of applied/policy-related research in universities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/>
              <a:t>Politicians still reach for research as a tactic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9" grpId="0" animBg="1"/>
      <p:bldP spid="3645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772400" cy="1143000"/>
          </a:xfrm>
        </p:spPr>
        <p:txBody>
          <a:bodyPr/>
          <a:lstStyle/>
          <a:p>
            <a:r>
              <a:rPr lang="en-GB"/>
              <a:t>My questions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07375" cy="4248150"/>
          </a:xfrm>
          <a:solidFill>
            <a:srgbClr val="CCECFF"/>
          </a:solidFill>
        </p:spPr>
        <p:txBody>
          <a:bodyPr/>
          <a:lstStyle/>
          <a:p>
            <a:r>
              <a:rPr lang="en-GB"/>
              <a:t>Why has social research and evaluation been viewed as dispensable when the going gets tough?</a:t>
            </a:r>
          </a:p>
          <a:p>
            <a:r>
              <a:rPr lang="en-GB"/>
              <a:t>What challenges need to be tackled in order to increase and demonstrate the impact of research and evaluation?</a:t>
            </a:r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684213" y="5084763"/>
            <a:ext cx="7775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Some answers in form of 8 emerging lessons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6048375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Policy makers and practitioners tend not to recognise influence of research and evaluation</a:t>
            </a:r>
          </a:p>
          <a:p>
            <a:pPr>
              <a:lnSpc>
                <a:spcPct val="90000"/>
              </a:lnSpc>
            </a:pPr>
            <a:r>
              <a:rPr lang="en-GB"/>
              <a:t>Unrealistic ambitions and expectations</a:t>
            </a:r>
          </a:p>
          <a:p>
            <a:pPr>
              <a:lnSpc>
                <a:spcPct val="90000"/>
              </a:lnSpc>
            </a:pPr>
            <a:r>
              <a:rPr lang="en-GB"/>
              <a:t>Some persistent problems in supply and demand, and insufficient focus on what happens in between</a:t>
            </a:r>
          </a:p>
        </p:txBody>
      </p:sp>
      <p:grpSp>
        <p:nvGrpSpPr>
          <p:cNvPr id="331782" name="Group 6"/>
          <p:cNvGrpSpPr>
            <a:grpSpLocks/>
          </p:cNvGrpSpPr>
          <p:nvPr/>
        </p:nvGrpSpPr>
        <p:grpSpPr bwMode="auto">
          <a:xfrm>
            <a:off x="6443663" y="2205038"/>
            <a:ext cx="2447925" cy="3529012"/>
            <a:chOff x="3923" y="1162"/>
            <a:chExt cx="1542" cy="2223"/>
          </a:xfrm>
        </p:grpSpPr>
        <p:pic>
          <p:nvPicPr>
            <p:cNvPr id="33178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1253"/>
              <a:ext cx="1348" cy="2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331784" name="Rectangle 8"/>
            <p:cNvSpPr>
              <a:spLocks noChangeArrowheads="1"/>
            </p:cNvSpPr>
            <p:nvPr/>
          </p:nvSpPr>
          <p:spPr bwMode="auto">
            <a:xfrm>
              <a:off x="3923" y="1162"/>
              <a:ext cx="1542" cy="22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317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reflections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69325" cy="1828800"/>
          </a:xfrm>
        </p:spPr>
        <p:txBody>
          <a:bodyPr/>
          <a:lstStyle/>
          <a:p>
            <a:r>
              <a:rPr lang="en-GB" sz="3600"/>
              <a:t>Recognising research use &amp; impact</a:t>
            </a:r>
            <a:r>
              <a:rPr lang="en-GB" sz="3600">
                <a:solidFill>
                  <a:schemeClr val="tx1"/>
                </a:solidFill>
              </a:rPr>
              <a:t> is  hard because ‘policy making’ is complex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276475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200" b="1">
                <a:solidFill>
                  <a:schemeClr val="accent2"/>
                </a:solidFill>
                <a:latin typeface="Arial" charset="0"/>
              </a:rPr>
              <a:t>SOMETIMES: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clearly defined event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explicit decisions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involving known actors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conscious deliberation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defined policies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policy fixed at implementation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GB" sz="2200" b="1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400" b="1">
                <a:solidFill>
                  <a:schemeClr val="accent2"/>
                </a:solidFill>
                <a:latin typeface="Arial" charset="0"/>
              </a:rPr>
              <a:t>The rational high ground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76475"/>
            <a:ext cx="4321175" cy="42005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200" b="1">
                <a:solidFill>
                  <a:srgbClr val="CC0000"/>
                </a:solidFill>
                <a:latin typeface="Arial" charset="0"/>
              </a:rPr>
              <a:t>OFTENTIMES: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ongoing process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piecemeal: no single decision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many actors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muddling through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policies emerge and accrete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sz="2200" b="1">
                <a:latin typeface="Arial" charset="0"/>
              </a:rPr>
              <a:t>shaped through implementation</a:t>
            </a:r>
          </a:p>
          <a:p>
            <a:pPr>
              <a:lnSpc>
                <a:spcPct val="0"/>
              </a:lnSpc>
              <a:spcBef>
                <a:spcPct val="40000"/>
              </a:spcBef>
              <a:buFontTx/>
              <a:buNone/>
            </a:pPr>
            <a:endParaRPr lang="en-GB" sz="2200" b="1">
              <a:latin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sz="2400" b="1">
                <a:solidFill>
                  <a:srgbClr val="CC0000"/>
                </a:solidFill>
                <a:latin typeface="Arial" charset="0"/>
              </a:rPr>
              <a:t>The swampy lowlands</a:t>
            </a:r>
            <a:endParaRPr lang="en-US" sz="2400" b="1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en-GB" sz="2400" b="1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5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4650</TotalTime>
  <Words>1519</Words>
  <Application>Microsoft Office PowerPoint</Application>
  <PresentationFormat>On-screen Show (4:3)</PresentationFormat>
  <Paragraphs>225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Document</vt:lpstr>
      <vt:lpstr>Clip</vt:lpstr>
      <vt:lpstr>Making and demonstrating research and evaluation impact (in an era of austerity)</vt:lpstr>
      <vt:lpstr>PowerPoint Presentation</vt:lpstr>
      <vt:lpstr>Using Evidence: How research can inform public services  (Nutley, Walter and Davies, Policy Press, 2007)</vt:lpstr>
      <vt:lpstr>An era of austerity:  a UK-centric view?</vt:lpstr>
      <vt:lpstr>Impact on research &amp; evaluation: threat or opportunity?</vt:lpstr>
      <vt:lpstr>Threat more of a reality in UK</vt:lpstr>
      <vt:lpstr>My questions</vt:lpstr>
      <vt:lpstr>Some reflections</vt:lpstr>
      <vt:lpstr>Recognising research use &amp; impact is  hard because ‘policy making’ is complex</vt:lpstr>
      <vt:lpstr>Research used in many ways</vt:lpstr>
      <vt:lpstr>PowerPoint Presentation</vt:lpstr>
      <vt:lpstr>Lesson 1: Pay more attention to tracing research impact</vt:lpstr>
      <vt:lpstr>Need to be aware of possible unintended consequences</vt:lpstr>
      <vt:lpstr> Lesson 2: Set realistic ambitions and expectations about research use</vt:lpstr>
      <vt:lpstr>Addressing supply, demand, and that in between</vt:lpstr>
      <vt:lpstr>Supply deficits</vt:lpstr>
      <vt:lpstr>Lesson 3: Improve the supply of relevant, accessible &amp; credible evidence…  but don’t stop there</vt:lpstr>
      <vt:lpstr>Demand deficits</vt:lpstr>
      <vt:lpstr>PowerPoint Presentation</vt:lpstr>
      <vt:lpstr>Demand deficits</vt:lpstr>
      <vt:lpstr>Lesson 4: Shape – as well as respond to – the demand for evidence in policy and practice settings</vt:lpstr>
      <vt:lpstr>Connecting supply and demand</vt:lpstr>
      <vt:lpstr>What image best represents how you think about the main challenges?</vt:lpstr>
      <vt:lpstr>Challenge of linking two worlds?</vt:lpstr>
      <vt:lpstr>But many players in research use process</vt:lpstr>
      <vt:lpstr>Lesson 5: Develop multifaceted strategies to address interplay between supply &amp; demand</vt:lpstr>
      <vt:lpstr>Three generations of knowledge to action thinking</vt:lpstr>
      <vt:lpstr>Generic features of effective practices to increase research impact</vt:lpstr>
      <vt:lpstr>Lesson 6: Recognise role of dedicated knowledge broker organisations/ networks</vt:lpstr>
      <vt:lpstr>Lesson 7: Target multiple voices to increase opportunities for evidence to become part of policy discourse</vt:lpstr>
      <vt:lpstr>Lesson 8: Evaluate (KE) strategies to improve research use and learn from this</vt:lpstr>
      <vt:lpstr>Conclusions (or delusions/illusions?)</vt:lpstr>
      <vt:lpstr>Sandra.Nutley@ed.ac.uk</vt:lpstr>
      <vt:lpstr>Any questions? </vt:lpstr>
    </vt:vector>
  </TitlesOfParts>
  <Company>Edinburgh Business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 conference 2011</dc:title>
  <dc:creator>Sandra Nutley</dc:creator>
  <cp:lastModifiedBy>Angie Poulos</cp:lastModifiedBy>
  <cp:revision>174</cp:revision>
  <cp:lastPrinted>2002-06-11T15:08:28Z</cp:lastPrinted>
  <dcterms:created xsi:type="dcterms:W3CDTF">2001-11-29T14:17:51Z</dcterms:created>
  <dcterms:modified xsi:type="dcterms:W3CDTF">2011-09-07T06:17:35Z</dcterms:modified>
</cp:coreProperties>
</file>